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33" r:id="rId2"/>
  </p:sldMasterIdLst>
  <p:notesMasterIdLst>
    <p:notesMasterId r:id="rId21"/>
  </p:notesMasterIdLst>
  <p:handoutMasterIdLst>
    <p:handoutMasterId r:id="rId22"/>
  </p:handoutMasterIdLst>
  <p:sldIdLst>
    <p:sldId id="391" r:id="rId3"/>
    <p:sldId id="395" r:id="rId4"/>
    <p:sldId id="407" r:id="rId5"/>
    <p:sldId id="408" r:id="rId6"/>
    <p:sldId id="409" r:id="rId7"/>
    <p:sldId id="410" r:id="rId8"/>
    <p:sldId id="411" r:id="rId9"/>
    <p:sldId id="412" r:id="rId10"/>
    <p:sldId id="414" r:id="rId11"/>
    <p:sldId id="415" r:id="rId12"/>
    <p:sldId id="417" r:id="rId13"/>
    <p:sldId id="435" r:id="rId14"/>
    <p:sldId id="419" r:id="rId15"/>
    <p:sldId id="422" r:id="rId16"/>
    <p:sldId id="425" r:id="rId17"/>
    <p:sldId id="426" r:id="rId18"/>
    <p:sldId id="433" r:id="rId19"/>
    <p:sldId id="434" r:id="rId20"/>
  </p:sldIdLst>
  <p:sldSz cx="9906000" cy="6858000" type="A4"/>
  <p:notesSz cx="6858000" cy="9144000"/>
  <p:defaultTextStyle>
    <a:defPPr>
      <a:defRPr lang="en-US"/>
    </a:defPPr>
    <a:lvl1pPr marL="0" algn="l" defTabSz="804649" rtl="0" eaLnBrk="1" latinLnBrk="0" hangingPunct="1">
      <a:defRPr sz="1584" kern="1200">
        <a:solidFill>
          <a:schemeClr val="tx1"/>
        </a:solidFill>
        <a:latin typeface="+mn-lt"/>
        <a:ea typeface="+mn-ea"/>
        <a:cs typeface="+mn-cs"/>
      </a:defRPr>
    </a:lvl1pPr>
    <a:lvl2pPr marL="402325" algn="l" defTabSz="804649" rtl="0" eaLnBrk="1" latinLnBrk="0" hangingPunct="1">
      <a:defRPr sz="1584" kern="1200">
        <a:solidFill>
          <a:schemeClr val="tx1"/>
        </a:solidFill>
        <a:latin typeface="+mn-lt"/>
        <a:ea typeface="+mn-ea"/>
        <a:cs typeface="+mn-cs"/>
      </a:defRPr>
    </a:lvl2pPr>
    <a:lvl3pPr marL="804649" algn="l" defTabSz="804649" rtl="0" eaLnBrk="1" latinLnBrk="0" hangingPunct="1">
      <a:defRPr sz="1584" kern="1200">
        <a:solidFill>
          <a:schemeClr val="tx1"/>
        </a:solidFill>
        <a:latin typeface="+mn-lt"/>
        <a:ea typeface="+mn-ea"/>
        <a:cs typeface="+mn-cs"/>
      </a:defRPr>
    </a:lvl3pPr>
    <a:lvl4pPr marL="1206974" algn="l" defTabSz="804649" rtl="0" eaLnBrk="1" latinLnBrk="0" hangingPunct="1">
      <a:defRPr sz="1584" kern="1200">
        <a:solidFill>
          <a:schemeClr val="tx1"/>
        </a:solidFill>
        <a:latin typeface="+mn-lt"/>
        <a:ea typeface="+mn-ea"/>
        <a:cs typeface="+mn-cs"/>
      </a:defRPr>
    </a:lvl4pPr>
    <a:lvl5pPr marL="1609298" algn="l" defTabSz="804649" rtl="0" eaLnBrk="1" latinLnBrk="0" hangingPunct="1">
      <a:defRPr sz="1584" kern="1200">
        <a:solidFill>
          <a:schemeClr val="tx1"/>
        </a:solidFill>
        <a:latin typeface="+mn-lt"/>
        <a:ea typeface="+mn-ea"/>
        <a:cs typeface="+mn-cs"/>
      </a:defRPr>
    </a:lvl5pPr>
    <a:lvl6pPr marL="2011623" algn="l" defTabSz="804649" rtl="0" eaLnBrk="1" latinLnBrk="0" hangingPunct="1">
      <a:defRPr sz="1584" kern="1200">
        <a:solidFill>
          <a:schemeClr val="tx1"/>
        </a:solidFill>
        <a:latin typeface="+mn-lt"/>
        <a:ea typeface="+mn-ea"/>
        <a:cs typeface="+mn-cs"/>
      </a:defRPr>
    </a:lvl6pPr>
    <a:lvl7pPr marL="2413947" algn="l" defTabSz="804649" rtl="0" eaLnBrk="1" latinLnBrk="0" hangingPunct="1">
      <a:defRPr sz="1584" kern="1200">
        <a:solidFill>
          <a:schemeClr val="tx1"/>
        </a:solidFill>
        <a:latin typeface="+mn-lt"/>
        <a:ea typeface="+mn-ea"/>
        <a:cs typeface="+mn-cs"/>
      </a:defRPr>
    </a:lvl7pPr>
    <a:lvl8pPr marL="2816272" algn="l" defTabSz="804649" rtl="0" eaLnBrk="1" latinLnBrk="0" hangingPunct="1">
      <a:defRPr sz="1584" kern="1200">
        <a:solidFill>
          <a:schemeClr val="tx1"/>
        </a:solidFill>
        <a:latin typeface="+mn-lt"/>
        <a:ea typeface="+mn-ea"/>
        <a:cs typeface="+mn-cs"/>
      </a:defRPr>
    </a:lvl8pPr>
    <a:lvl9pPr marL="3218597" algn="l" defTabSz="804649" rtl="0" eaLnBrk="1" latinLnBrk="0" hangingPunct="1">
      <a:defRPr sz="15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600"/>
    <a:srgbClr val="F4B509"/>
    <a:srgbClr val="EDB009"/>
    <a:srgbClr val="98693F"/>
    <a:srgbClr val="818386"/>
    <a:srgbClr val="E94D36"/>
    <a:srgbClr val="4A5C68"/>
    <a:srgbClr val="202F3A"/>
    <a:srgbClr val="EF6545"/>
    <a:srgbClr val="E21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6" autoAdjust="0"/>
    <p:restoredTop sz="95781" autoAdjust="0"/>
  </p:normalViewPr>
  <p:slideViewPr>
    <p:cSldViewPr snapToGrid="0" showGuides="1">
      <p:cViewPr varScale="1">
        <p:scale>
          <a:sx n="52" d="100"/>
          <a:sy n="52" d="100"/>
        </p:scale>
        <p:origin x="1056" y="53"/>
      </p:cViewPr>
      <p:guideLst>
        <p:guide orient="horz" pos="2160"/>
        <p:guide pos="3120"/>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2/12/2019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2/12/2019</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Rectangle 4"/>
          <p:cNvSpPr/>
          <p:nvPr userDrawn="1"/>
        </p:nvSpPr>
        <p:spPr>
          <a:xfrm>
            <a:off x="0" y="0"/>
            <a:ext cx="9906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6961718" y="6297121"/>
            <a:ext cx="1973768" cy="133421"/>
          </a:xfrm>
          <a:prstGeom prst="rect">
            <a:avLst/>
          </a:prstGeom>
          <a:noFill/>
        </p:spPr>
        <p:txBody>
          <a:bodyPr wrap="square" lIns="0" tIns="0" rIns="0" bIns="0" rtlCol="0">
            <a:spAutoFit/>
          </a:bodyPr>
          <a:lstStyle/>
          <a:p>
            <a:pPr algn="r"/>
            <a:r>
              <a:rPr lang="en-US" sz="867" b="0" spc="32" baseline="0" dirty="0">
                <a:solidFill>
                  <a:srgbClr val="211A62"/>
                </a:solidFill>
                <a:latin typeface="Lato" panose="020F0502020204030203" pitchFamily="34" charset="0"/>
              </a:rPr>
              <a:t>ADA</a:t>
            </a:r>
            <a:r>
              <a:rPr lang="en-US" sz="867" b="0" spc="32" baseline="0" dirty="0">
                <a:solidFill>
                  <a:schemeClr val="accent3"/>
                </a:solidFill>
                <a:latin typeface="Lato" panose="020F0502020204030203" pitchFamily="34" charset="0"/>
              </a:rPr>
              <a:t>  </a:t>
            </a:r>
            <a:r>
              <a:rPr lang="en-US" sz="867" b="0" spc="32" baseline="0" dirty="0">
                <a:solidFill>
                  <a:schemeClr val="accent6">
                    <a:lumMod val="50000"/>
                  </a:schemeClr>
                </a:solidFill>
                <a:latin typeface="Lato" panose="020F0502020204030203" pitchFamily="34" charset="0"/>
              </a:rPr>
              <a:t> I  </a:t>
            </a:r>
            <a:r>
              <a:rPr lang="en-US" sz="867" b="0" spc="32" baseline="0" dirty="0">
                <a:solidFill>
                  <a:srgbClr val="EDB009"/>
                </a:solidFill>
                <a:latin typeface="Lato" panose="020F0502020204030203" pitchFamily="34" charset="0"/>
              </a:rPr>
              <a:t>ALCOHOL &amp; DRUGS ACTION</a:t>
            </a:r>
          </a:p>
        </p:txBody>
      </p:sp>
      <p:sp>
        <p:nvSpPr>
          <p:cNvPr id="14" name="TextBox 13"/>
          <p:cNvSpPr txBox="1"/>
          <p:nvPr userDrawn="1"/>
        </p:nvSpPr>
        <p:spPr>
          <a:xfrm>
            <a:off x="9041308" y="6297121"/>
            <a:ext cx="224242" cy="133434"/>
          </a:xfrm>
          <a:prstGeom prst="rect">
            <a:avLst/>
          </a:prstGeom>
          <a:noFill/>
        </p:spPr>
        <p:txBody>
          <a:bodyPr wrap="square" lIns="0" tIns="0" rIns="0" bIns="0" rtlCol="0">
            <a:spAutoFit/>
          </a:bodyPr>
          <a:lstStyle/>
          <a:p>
            <a:pPr algn="r"/>
            <a:fld id="{27692F5A-FC14-4E83-B4CC-18F6C2D780A4}" type="slidenum">
              <a:rPr lang="en-US" sz="867" b="0" spc="32" baseline="0" smtClean="0">
                <a:solidFill>
                  <a:schemeClr val="accent6">
                    <a:lumMod val="50000"/>
                  </a:schemeClr>
                </a:solidFill>
                <a:latin typeface="Lato" panose="020F0502020204030203" pitchFamily="34" charset="0"/>
              </a:rPr>
              <a:pPr algn="r"/>
              <a:t>‹#›</a:t>
            </a:fld>
            <a:endParaRPr lang="en-US" sz="867" b="0" spc="32" baseline="0" dirty="0">
              <a:solidFill>
                <a:schemeClr val="accent6">
                  <a:lumMod val="50000"/>
                </a:schemeClr>
              </a:solidFill>
              <a:latin typeface="Lato" panose="020F0502020204030203" pitchFamily="34" charset="0"/>
            </a:endParaRPr>
          </a:p>
        </p:txBody>
      </p:sp>
    </p:spTree>
    <p:extLst>
      <p:ext uri="{BB962C8B-B14F-4D97-AF65-F5344CB8AC3E}">
        <p14:creationId xmlns:p14="http://schemas.microsoft.com/office/powerpoint/2010/main" val="3893381083"/>
      </p:ext>
    </p:extLst>
  </p:cSld>
  <p:clrMapOvr>
    <a:masterClrMapping/>
  </p:clrMapOvr>
  <p:extLst mod="1">
    <p:ext uri="{DCECCB84-F9BA-43D5-87BE-67443E8EF086}">
      <p15:sldGuideLst xmlns:p15="http://schemas.microsoft.com/office/powerpoint/2012/main">
        <p15:guide id="1" orient="horz" pos="3600">
          <p15:clr>
            <a:srgbClr val="FBAE40"/>
          </p15:clr>
        </p15:guide>
        <p15:guide id="2" pos="5833">
          <p15:clr>
            <a:srgbClr val="FBAE40"/>
          </p15:clr>
        </p15:guide>
        <p15:guide id="3" pos="405">
          <p15:clr>
            <a:srgbClr val="FBAE40"/>
          </p15:clr>
        </p15:guide>
        <p15:guide id="4" orient="horz" pos="408">
          <p15:clr>
            <a:srgbClr val="FBAE40"/>
          </p15:clr>
        </p15:guide>
        <p15:guide id="5" orient="horz" pos="1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7C0F-66A2-415B-BCF3-BA479E903F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CD29EF-0A25-4AB1-9B4E-27AC067B51F1}"/>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4" name="Footer Placeholder 3">
            <a:extLst>
              <a:ext uri="{FF2B5EF4-FFF2-40B4-BE49-F238E27FC236}">
                <a16:creationId xmlns:a16="http://schemas.microsoft.com/office/drawing/2014/main" id="{6753C32D-9429-4FD3-9D44-366F59B613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AB33EB-D6BB-4976-969A-8CA2F6FE5D2A}"/>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135565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556BC-3CB2-4FFF-A5B9-219604947117}"/>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3" name="Footer Placeholder 2">
            <a:extLst>
              <a:ext uri="{FF2B5EF4-FFF2-40B4-BE49-F238E27FC236}">
                <a16:creationId xmlns:a16="http://schemas.microsoft.com/office/drawing/2014/main" id="{94CD1F88-8F6F-4665-896D-33E2958A02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FE5170-8DAD-4309-9B75-95B55701441C}"/>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324698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7165-5478-46E7-9C8E-E9F5F3F1E16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8EBF6-89F0-48E4-AD20-351C9A2B84CE}"/>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16DC8C-0214-48AB-B0F1-6353AE3BE8F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29B2BD-5FC3-459A-A084-FCD7C9676442}"/>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6" name="Footer Placeholder 5">
            <a:extLst>
              <a:ext uri="{FF2B5EF4-FFF2-40B4-BE49-F238E27FC236}">
                <a16:creationId xmlns:a16="http://schemas.microsoft.com/office/drawing/2014/main" id="{5C3A62F8-F8A0-4CDF-8B63-3D57579CD6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FE79DD-AF2B-49BF-B80D-85D44D7ED210}"/>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1112524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6143-59EC-40D2-8BCF-75F584F2C3AC}"/>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DE935B-7AAF-4983-B19D-2315E3F621BC}"/>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776F44-5935-4D7D-856D-EA2E8CD9AFE5}"/>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A83062-10FE-4644-96CE-A0A60EC9CA9C}"/>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6" name="Footer Placeholder 5">
            <a:extLst>
              <a:ext uri="{FF2B5EF4-FFF2-40B4-BE49-F238E27FC236}">
                <a16:creationId xmlns:a16="http://schemas.microsoft.com/office/drawing/2014/main" id="{E5498C80-76B9-4EA6-A09B-3D775F244B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94896C-BF8C-4AB8-8BB7-75FDABB2C3A9}"/>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13366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2A99-740D-4644-8FEC-4FDDB06A07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A5ADF2-499A-4276-BFD0-F8B0C332DB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A1B682-AD52-4596-9DBB-8339CBCD3836}"/>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5" name="Footer Placeholder 4">
            <a:extLst>
              <a:ext uri="{FF2B5EF4-FFF2-40B4-BE49-F238E27FC236}">
                <a16:creationId xmlns:a16="http://schemas.microsoft.com/office/drawing/2014/main" id="{184ABA15-48B2-4CDF-B99C-C609B0A99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9605D5-7F96-4068-9E50-D6B70F00D847}"/>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15447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2E26F8-FDAF-4A43-861E-3A9E584319A8}"/>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AC88F8-42F6-4D77-BC93-0FCB739137B0}"/>
              </a:ext>
            </a:extLst>
          </p:cNvPr>
          <p:cNvSpPr>
            <a:spLocks noGrp="1"/>
          </p:cNvSpPr>
          <p:nvPr>
            <p:ph type="body" orient="vert" idx="1"/>
          </p:nvPr>
        </p:nvSpPr>
        <p:spPr>
          <a:xfrm>
            <a:off x="681038" y="365125"/>
            <a:ext cx="625633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C4243-5383-44D5-A6A1-EC8F44793E8E}"/>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5" name="Footer Placeholder 4">
            <a:extLst>
              <a:ext uri="{FF2B5EF4-FFF2-40B4-BE49-F238E27FC236}">
                <a16:creationId xmlns:a16="http://schemas.microsoft.com/office/drawing/2014/main" id="{D3E93BBD-605A-4335-928B-708E82F58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1D9E3B-8B99-4038-82F0-0AFB38241E7A}"/>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125607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White Page">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12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Full Color">
    <p:spTree>
      <p:nvGrpSpPr>
        <p:cNvPr id="1" name=""/>
        <p:cNvGrpSpPr/>
        <p:nvPr/>
      </p:nvGrpSpPr>
      <p:grpSpPr>
        <a:xfrm>
          <a:off x="0" y="0"/>
          <a:ext cx="0" cy="0"/>
          <a:chOff x="0" y="0"/>
          <a:chExt cx="0" cy="0"/>
        </a:xfrm>
      </p:grpSpPr>
      <p:sp>
        <p:nvSpPr>
          <p:cNvPr id="5" name="Rectangle 4"/>
          <p:cNvSpPr/>
          <p:nvPr userDrawn="1"/>
        </p:nvSpPr>
        <p:spPr>
          <a:xfrm>
            <a:off x="0" y="0"/>
            <a:ext cx="9906000"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25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A96D-019A-4144-A29C-FCCAB35A383F}"/>
              </a:ext>
            </a:extLst>
          </p:cNvPr>
          <p:cNvSpPr>
            <a:spLocks noGrp="1"/>
          </p:cNvSpPr>
          <p:nvPr>
            <p:ph type="title"/>
          </p:nvPr>
        </p:nvSpPr>
        <p:spPr>
          <a:xfrm>
            <a:off x="681038" y="365125"/>
            <a:ext cx="8543925"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1581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8FCE-8131-446F-B53F-F29AEA4C5EDB}"/>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F59086-8DEB-4975-A892-F2B608C3608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DA5815-2A24-403E-B9D0-130FBC0DE8AF}"/>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5" name="Footer Placeholder 4">
            <a:extLst>
              <a:ext uri="{FF2B5EF4-FFF2-40B4-BE49-F238E27FC236}">
                <a16:creationId xmlns:a16="http://schemas.microsoft.com/office/drawing/2014/main" id="{AE0D89F5-7348-4DC3-93DD-90C23B90D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A416B6-6BFD-4274-A9BE-D730B19D4733}"/>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329122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9A31-DFF4-4FE3-9D28-4D4B30DAE6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6AC0E8-2A30-4B50-8A60-CB3E88F8CC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5F7FD3-73B9-4628-BE5F-600E088F4F8F}"/>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5" name="Footer Placeholder 4">
            <a:extLst>
              <a:ext uri="{FF2B5EF4-FFF2-40B4-BE49-F238E27FC236}">
                <a16:creationId xmlns:a16="http://schemas.microsoft.com/office/drawing/2014/main" id="{0F20B288-8D33-44BC-B6C6-C236599EAA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2F5047-1602-483F-9F33-A15ADA85D72D}"/>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140976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26BD-B76D-4B27-863A-24B24B9FB0A7}"/>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09099B-1692-475C-B683-F3C32820788F}"/>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6AB9B2-2383-4F3B-8E06-23FF8A51C507}"/>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5" name="Footer Placeholder 4">
            <a:extLst>
              <a:ext uri="{FF2B5EF4-FFF2-40B4-BE49-F238E27FC236}">
                <a16:creationId xmlns:a16="http://schemas.microsoft.com/office/drawing/2014/main" id="{6DCDA8DB-B5C5-4CA5-B68A-BF20E771A8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88C3F9-C011-4639-9371-39B35C70B251}"/>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105566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69D1-D36B-48C5-931B-9B383AB0D6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423BDB-34DD-4CFB-AC8D-37D5545301DD}"/>
              </a:ext>
            </a:extLst>
          </p:cNvPr>
          <p:cNvSpPr>
            <a:spLocks noGrp="1"/>
          </p:cNvSpPr>
          <p:nvPr>
            <p:ph sz="half" idx="1"/>
          </p:nvPr>
        </p:nvSpPr>
        <p:spPr>
          <a:xfrm>
            <a:off x="681038" y="1825625"/>
            <a:ext cx="41957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7BC773-F8E5-43E5-9E74-18CD68166CBC}"/>
              </a:ext>
            </a:extLst>
          </p:cNvPr>
          <p:cNvSpPr>
            <a:spLocks noGrp="1"/>
          </p:cNvSpPr>
          <p:nvPr>
            <p:ph sz="half" idx="2"/>
          </p:nvPr>
        </p:nvSpPr>
        <p:spPr>
          <a:xfrm>
            <a:off x="5029200" y="1825625"/>
            <a:ext cx="419576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F5DDB3-629F-485D-8478-1B999BB3F954}"/>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6" name="Footer Placeholder 5">
            <a:extLst>
              <a:ext uri="{FF2B5EF4-FFF2-40B4-BE49-F238E27FC236}">
                <a16:creationId xmlns:a16="http://schemas.microsoft.com/office/drawing/2014/main" id="{3600AAED-E987-42C4-93A5-4803629920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D943E5-CD0D-4C3B-B481-B130AB07E19B}"/>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344941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975F-EA46-46C3-B5F9-1DA9A074A2B7}"/>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3703D8-29C4-4B23-9117-054F597FED45}"/>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9A5537-6B4B-4A22-ADD0-1E21ED6ECC56}"/>
              </a:ext>
            </a:extLst>
          </p:cNvPr>
          <p:cNvSpPr>
            <a:spLocks noGrp="1"/>
          </p:cNvSpPr>
          <p:nvPr>
            <p:ph sz="half" idx="2"/>
          </p:nvPr>
        </p:nvSpPr>
        <p:spPr>
          <a:xfrm>
            <a:off x="682625" y="2505075"/>
            <a:ext cx="4191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66376B-75B8-44C4-A602-C49BCBA06F08}"/>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23A7EC-139B-4098-9150-D81C4D40708A}"/>
              </a:ext>
            </a:extLst>
          </p:cNvPr>
          <p:cNvSpPr>
            <a:spLocks noGrp="1"/>
          </p:cNvSpPr>
          <p:nvPr>
            <p:ph sz="quarter" idx="4"/>
          </p:nvPr>
        </p:nvSpPr>
        <p:spPr>
          <a:xfrm>
            <a:off x="5014913" y="2505075"/>
            <a:ext cx="42116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B3516E-1585-47F5-BDEA-524F598809F2}"/>
              </a:ext>
            </a:extLst>
          </p:cNvPr>
          <p:cNvSpPr>
            <a:spLocks noGrp="1"/>
          </p:cNvSpPr>
          <p:nvPr>
            <p:ph type="dt" sz="half" idx="10"/>
          </p:nvPr>
        </p:nvSpPr>
        <p:spPr/>
        <p:txBody>
          <a:bodyPr/>
          <a:lstStyle/>
          <a:p>
            <a:fld id="{9380B593-FAD8-4AF6-9261-5F4211B5C4B7}" type="datetimeFigureOut">
              <a:rPr lang="en-GB" smtClean="0"/>
              <a:t>12/02/2019</a:t>
            </a:fld>
            <a:endParaRPr lang="en-GB"/>
          </a:p>
        </p:txBody>
      </p:sp>
      <p:sp>
        <p:nvSpPr>
          <p:cNvPr id="8" name="Footer Placeholder 7">
            <a:extLst>
              <a:ext uri="{FF2B5EF4-FFF2-40B4-BE49-F238E27FC236}">
                <a16:creationId xmlns:a16="http://schemas.microsoft.com/office/drawing/2014/main" id="{CC43126A-919E-4025-91CA-F8230038D4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9E7720-4897-448D-A963-758325F2F5CB}"/>
              </a:ext>
            </a:extLst>
          </p:cNvPr>
          <p:cNvSpPr>
            <a:spLocks noGrp="1"/>
          </p:cNvSpPr>
          <p:nvPr>
            <p:ph type="sldNum" sz="quarter" idx="12"/>
          </p:nvPr>
        </p:nvSpPr>
        <p:spPr/>
        <p:txBody>
          <a:bodyPr/>
          <a:lstStyle/>
          <a:p>
            <a:fld id="{04BDBA5A-D8F6-4590-8DDD-44EE179F8E32}" type="slidenum">
              <a:rPr lang="en-GB" smtClean="0"/>
              <a:t>‹#›</a:t>
            </a:fld>
            <a:endParaRPr lang="en-GB"/>
          </a:p>
        </p:txBody>
      </p:sp>
    </p:spTree>
    <p:extLst>
      <p:ext uri="{BB962C8B-B14F-4D97-AF65-F5344CB8AC3E}">
        <p14:creationId xmlns:p14="http://schemas.microsoft.com/office/powerpoint/2010/main" val="933079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906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918599"/>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01" r:id="rId3"/>
    <p:sldLayoutId id="214748373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3F340-13EF-4D46-8D0F-7C8B8520AA4C}"/>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4845EA-8A06-4A2E-975C-940770AD239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37DB4D-6E53-4FA7-8247-D4A145C6303F}"/>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0B593-FAD8-4AF6-9261-5F4211B5C4B7}" type="datetimeFigureOut">
              <a:rPr lang="en-GB" smtClean="0"/>
              <a:t>12/02/2019</a:t>
            </a:fld>
            <a:endParaRPr lang="en-GB"/>
          </a:p>
        </p:txBody>
      </p:sp>
      <p:sp>
        <p:nvSpPr>
          <p:cNvPr id="5" name="Footer Placeholder 4">
            <a:extLst>
              <a:ext uri="{FF2B5EF4-FFF2-40B4-BE49-F238E27FC236}">
                <a16:creationId xmlns:a16="http://schemas.microsoft.com/office/drawing/2014/main" id="{340941DF-78CF-45E5-B1B8-AE32E0370536}"/>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74D585-53FF-4675-9602-11EC3C85A897}"/>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DBA5A-D8F6-4590-8DDD-44EE179F8E32}" type="slidenum">
              <a:rPr lang="en-GB" smtClean="0"/>
              <a:t>‹#›</a:t>
            </a:fld>
            <a:endParaRPr lang="en-GB"/>
          </a:p>
        </p:txBody>
      </p:sp>
    </p:spTree>
    <p:extLst>
      <p:ext uri="{BB962C8B-B14F-4D97-AF65-F5344CB8AC3E}">
        <p14:creationId xmlns:p14="http://schemas.microsoft.com/office/powerpoint/2010/main" val="3094095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51554"/>
            <a:ext cx="9906000" cy="1006445"/>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3" name="TextBox 2"/>
          <p:cNvSpPr txBox="1"/>
          <p:nvPr/>
        </p:nvSpPr>
        <p:spPr>
          <a:xfrm>
            <a:off x="3365500" y="6108666"/>
            <a:ext cx="6286500" cy="430887"/>
          </a:xfrm>
          <a:prstGeom prst="rect">
            <a:avLst/>
          </a:prstGeom>
          <a:noFill/>
        </p:spPr>
        <p:txBody>
          <a:bodyPr wrap="square" lIns="0" tIns="0" rIns="0" bIns="0" rtlCol="0">
            <a:spAutoFit/>
          </a:bodyPr>
          <a:lstStyle/>
          <a:p>
            <a:pPr algn="r">
              <a:spcBef>
                <a:spcPts val="600"/>
              </a:spcBef>
            </a:pPr>
            <a:r>
              <a:rPr lang="en-US" sz="2800" spc="54" dirty="0">
                <a:solidFill>
                  <a:schemeClr val="bg1"/>
                </a:solidFill>
                <a:cs typeface="Calibri"/>
              </a:rPr>
              <a:t>REDUCING</a:t>
            </a:r>
            <a:r>
              <a:rPr lang="en-US" sz="2800" spc="54" dirty="0">
                <a:solidFill>
                  <a:srgbClr val="211A62"/>
                </a:solidFill>
                <a:cs typeface="Calibri"/>
              </a:rPr>
              <a:t> </a:t>
            </a:r>
            <a:r>
              <a:rPr lang="en-US" sz="2800" spc="54" dirty="0">
                <a:solidFill>
                  <a:srgbClr val="EDB009"/>
                </a:solidFill>
                <a:cs typeface="Calibri"/>
              </a:rPr>
              <a:t>HARM </a:t>
            </a:r>
            <a:r>
              <a:rPr lang="en-US" sz="2800" spc="54" dirty="0">
                <a:solidFill>
                  <a:schemeClr val="bg1"/>
                </a:solidFill>
                <a:cs typeface="Calibri"/>
              </a:rPr>
              <a:t>ENABLING</a:t>
            </a:r>
            <a:r>
              <a:rPr lang="en-US" sz="2800" spc="54" dirty="0">
                <a:solidFill>
                  <a:srgbClr val="211A62"/>
                </a:solidFill>
                <a:cs typeface="Calibri"/>
              </a:rPr>
              <a:t> </a:t>
            </a:r>
            <a:r>
              <a:rPr lang="en-US" sz="2800" spc="54" dirty="0">
                <a:solidFill>
                  <a:srgbClr val="EDB009"/>
                </a:solidFill>
                <a:cs typeface="Calibri"/>
              </a:rPr>
              <a:t>RECOVERY</a:t>
            </a:r>
            <a:r>
              <a:rPr lang="en-US" sz="2800" spc="54" dirty="0">
                <a:solidFill>
                  <a:srgbClr val="70C8CF"/>
                </a:solidFill>
                <a:cs typeface="Calibri"/>
              </a:rPr>
              <a:t> </a:t>
            </a:r>
            <a:endParaRPr lang="en-US" sz="2800" spc="54" dirty="0">
              <a:solidFill>
                <a:schemeClr val="bg1"/>
              </a:solidFill>
              <a:cs typeface="Calibri"/>
            </a:endParaRPr>
          </a:p>
        </p:txBody>
      </p:sp>
      <p:grpSp>
        <p:nvGrpSpPr>
          <p:cNvPr id="16" name="Group 15"/>
          <p:cNvGrpSpPr/>
          <p:nvPr/>
        </p:nvGrpSpPr>
        <p:grpSpPr>
          <a:xfrm>
            <a:off x="609599" y="5264638"/>
            <a:ext cx="1244602" cy="1593362"/>
            <a:chOff x="618066" y="5264638"/>
            <a:chExt cx="1244602" cy="1593362"/>
          </a:xfrm>
        </p:grpSpPr>
        <p:sp>
          <p:nvSpPr>
            <p:cNvPr id="7" name="Rectangle 6"/>
            <p:cNvSpPr/>
            <p:nvPr/>
          </p:nvSpPr>
          <p:spPr>
            <a:xfrm>
              <a:off x="618068" y="5852746"/>
              <a:ext cx="1244600" cy="10052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18066" y="5264638"/>
              <a:ext cx="1244601" cy="124460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Master_ADA_Logo_Tex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33" y="5364574"/>
            <a:ext cx="1028700" cy="1279558"/>
          </a:xfrm>
          <a:prstGeom prst="rect">
            <a:avLst/>
          </a:prstGeom>
        </p:spPr>
      </p:pic>
      <p:pic>
        <p:nvPicPr>
          <p:cNvPr id="5" name="Picture 4">
            <a:extLst>
              <a:ext uri="{FF2B5EF4-FFF2-40B4-BE49-F238E27FC236}">
                <a16:creationId xmlns:a16="http://schemas.microsoft.com/office/drawing/2014/main" id="{DD012A01-C657-47C6-94AF-40F00C9EC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125" y="582627"/>
            <a:ext cx="7009749" cy="4682011"/>
          </a:xfrm>
          <a:prstGeom prst="rect">
            <a:avLst/>
          </a:prstGeom>
        </p:spPr>
      </p:pic>
    </p:spTree>
    <p:extLst>
      <p:ext uri="{BB962C8B-B14F-4D97-AF65-F5344CB8AC3E}">
        <p14:creationId xmlns:p14="http://schemas.microsoft.com/office/powerpoint/2010/main" val="89539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0" y="826101"/>
            <a:ext cx="2175933"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3" y="237119"/>
            <a:ext cx="1956974" cy="523220"/>
          </a:xfrm>
          <a:prstGeom prst="rect">
            <a:avLst/>
          </a:prstGeom>
        </p:spPr>
        <p:txBody>
          <a:bodyPr wrap="square">
            <a:spAutoFit/>
          </a:bodyPr>
          <a:lstStyle/>
          <a:p>
            <a:r>
              <a:rPr lang="en-US" sz="2800" dirty="0">
                <a:solidFill>
                  <a:schemeClr val="bg1"/>
                </a:solidFill>
                <a:cs typeface="Calibri"/>
              </a:rPr>
              <a:t>ACTIVITIES</a:t>
            </a:r>
            <a:endParaRPr lang="en-US" sz="2800" dirty="0">
              <a:solidFill>
                <a:schemeClr val="bg1"/>
              </a:solidFill>
            </a:endParaRPr>
          </a:p>
        </p:txBody>
      </p:sp>
      <p:sp>
        <p:nvSpPr>
          <p:cNvPr id="5" name="TextBox 4"/>
          <p:cNvSpPr txBox="1"/>
          <p:nvPr/>
        </p:nvSpPr>
        <p:spPr>
          <a:xfrm>
            <a:off x="698875" y="3545138"/>
            <a:ext cx="8508248" cy="359928"/>
          </a:xfrm>
          <a:prstGeom prst="rect">
            <a:avLst/>
          </a:prstGeom>
          <a:noFill/>
        </p:spPr>
        <p:txBody>
          <a:bodyPr wrap="square" lIns="0" tIns="0" rIns="0" bIns="0" rtlCol="0">
            <a:spAutoFit/>
          </a:bodyPr>
          <a:lstStyle/>
          <a:p>
            <a:pPr>
              <a:lnSpc>
                <a:spcPts val="2600"/>
              </a:lnSpc>
              <a:spcAft>
                <a:spcPts val="600"/>
              </a:spcAft>
            </a:pPr>
            <a:r>
              <a:rPr lang="en-US" sz="3200" dirty="0">
                <a:solidFill>
                  <a:schemeClr val="accent6">
                    <a:lumMod val="50000"/>
                  </a:schemeClr>
                </a:solidFill>
                <a:cs typeface="Calibri"/>
              </a:rPr>
              <a:t>The focus of our work is on:</a:t>
            </a:r>
            <a:endParaRPr lang="en-GB" sz="3200" spc="22" dirty="0">
              <a:solidFill>
                <a:schemeClr val="accent6">
                  <a:lumMod val="50000"/>
                </a:schemeClr>
              </a:solidFill>
              <a:latin typeface="Calibri Light"/>
              <a:cs typeface="Calibri Light"/>
            </a:endParaRPr>
          </a:p>
        </p:txBody>
      </p:sp>
      <p:sp>
        <p:nvSpPr>
          <p:cNvPr id="27" name="TextBox 26"/>
          <p:cNvSpPr txBox="1"/>
          <p:nvPr/>
        </p:nvSpPr>
        <p:spPr>
          <a:xfrm>
            <a:off x="643890" y="987292"/>
            <a:ext cx="484251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ARE WE DOING</a:t>
            </a:r>
          </a:p>
          <a:p>
            <a:pPr>
              <a:lnSpc>
                <a:spcPts val="2400"/>
              </a:lnSpc>
            </a:pPr>
            <a:r>
              <a:rPr lang="en-US" sz="2000" cap="all" spc="54" dirty="0">
                <a:solidFill>
                  <a:schemeClr val="bg1"/>
                </a:solidFill>
                <a:latin typeface="Calibri"/>
                <a:cs typeface="Calibri"/>
              </a:rPr>
              <a:t>TO ADDRESS THIS?</a:t>
            </a:r>
          </a:p>
        </p:txBody>
      </p:sp>
      <p:sp>
        <p:nvSpPr>
          <p:cNvPr id="13" name="TextBox 12"/>
          <p:cNvSpPr txBox="1"/>
          <p:nvPr/>
        </p:nvSpPr>
        <p:spPr>
          <a:xfrm>
            <a:off x="939837" y="4101220"/>
            <a:ext cx="6134209" cy="339409"/>
          </a:xfrm>
          <a:prstGeom prst="rect">
            <a:avLst/>
          </a:prstGeom>
          <a:noFill/>
        </p:spPr>
        <p:txBody>
          <a:bodyPr wrap="square" lIns="0" tIns="0" rIns="0" bIns="0" rtlCol="0">
            <a:spAutoFit/>
          </a:bodyPr>
          <a:lstStyle/>
          <a:p>
            <a:pPr>
              <a:lnSpc>
                <a:spcPts val="2600"/>
              </a:lnSpc>
              <a:spcAft>
                <a:spcPts val="600"/>
              </a:spcAft>
            </a:pPr>
            <a:r>
              <a:rPr lang="en-US" sz="2200" b="1" dirty="0">
                <a:solidFill>
                  <a:schemeClr val="accent6">
                    <a:lumMod val="50000"/>
                  </a:schemeClr>
                </a:solidFill>
                <a:cs typeface="Calibri"/>
              </a:rPr>
              <a:t>Preventing and Reducing Harm and;</a:t>
            </a:r>
            <a:endParaRPr lang="en-GB" sz="2200" b="1" spc="22" dirty="0">
              <a:solidFill>
                <a:schemeClr val="accent6">
                  <a:lumMod val="50000"/>
                </a:schemeClr>
              </a:solidFill>
              <a:latin typeface="Calibri Light"/>
              <a:cs typeface="Calibri Light"/>
            </a:endParaRPr>
          </a:p>
        </p:txBody>
      </p:sp>
      <p:sp>
        <p:nvSpPr>
          <p:cNvPr id="14" name="TextBox 13"/>
          <p:cNvSpPr txBox="1"/>
          <p:nvPr/>
        </p:nvSpPr>
        <p:spPr>
          <a:xfrm>
            <a:off x="939837" y="4668296"/>
            <a:ext cx="7476067" cy="296662"/>
          </a:xfrm>
          <a:prstGeom prst="rect">
            <a:avLst/>
          </a:prstGeom>
          <a:noFill/>
        </p:spPr>
        <p:txBody>
          <a:bodyPr wrap="square" lIns="0" tIns="0" rIns="0" bIns="0" rtlCol="0">
            <a:spAutoFit/>
          </a:bodyPr>
          <a:lstStyle/>
          <a:p>
            <a:pPr>
              <a:lnSpc>
                <a:spcPts val="2200"/>
              </a:lnSpc>
              <a:spcAft>
                <a:spcPts val="600"/>
              </a:spcAft>
            </a:pPr>
            <a:r>
              <a:rPr lang="en-US" sz="2200" b="1" spc="22" dirty="0">
                <a:solidFill>
                  <a:schemeClr val="accent6">
                    <a:lumMod val="50000"/>
                  </a:schemeClr>
                </a:solidFill>
                <a:cs typeface="Calibri Light"/>
              </a:rPr>
              <a:t>Enabling Recovery</a:t>
            </a:r>
            <a:endParaRPr lang="en-GB" sz="2200" b="1" spc="22" dirty="0">
              <a:solidFill>
                <a:schemeClr val="accent6">
                  <a:lumMod val="50000"/>
                </a:schemeClr>
              </a:solidFill>
              <a:cs typeface="Calibri Light"/>
            </a:endParaRPr>
          </a:p>
        </p:txBody>
      </p:sp>
      <p:sp>
        <p:nvSpPr>
          <p:cNvPr id="15" name="TextBox 14"/>
          <p:cNvSpPr txBox="1"/>
          <p:nvPr/>
        </p:nvSpPr>
        <p:spPr>
          <a:xfrm>
            <a:off x="939837" y="5204539"/>
            <a:ext cx="8185994" cy="666849"/>
          </a:xfrm>
          <a:prstGeom prst="rect">
            <a:avLst/>
          </a:prstGeom>
          <a:noFill/>
        </p:spPr>
        <p:txBody>
          <a:bodyPr wrap="square" lIns="0" tIns="0" rIns="0" bIns="0" rtlCol="0">
            <a:spAutoFit/>
          </a:bodyPr>
          <a:lstStyle/>
          <a:p>
            <a:pPr>
              <a:lnSpc>
                <a:spcPts val="2600"/>
              </a:lnSpc>
              <a:spcAft>
                <a:spcPts val="600"/>
              </a:spcAft>
            </a:pPr>
            <a:r>
              <a:rPr lang="en-US" sz="2200" b="1" spc="22" dirty="0">
                <a:solidFill>
                  <a:schemeClr val="accent6">
                    <a:lumMod val="50000"/>
                  </a:schemeClr>
                </a:solidFill>
                <a:latin typeface="Calibri Light"/>
                <a:cs typeface="Calibri Light"/>
              </a:rPr>
              <a:t>Achieved by creating ease of access to a confidential service across Aberdeen City and Central and South Aberdeenshire</a:t>
            </a:r>
            <a:endParaRPr lang="en-GB" sz="2200" b="1" spc="22" dirty="0">
              <a:solidFill>
                <a:schemeClr val="accent6">
                  <a:lumMod val="50000"/>
                </a:schemeClr>
              </a:solidFill>
              <a:latin typeface="Calibri Light"/>
              <a:cs typeface="Calibri Light"/>
            </a:endParaRPr>
          </a:p>
        </p:txBody>
      </p:sp>
      <p:pic>
        <p:nvPicPr>
          <p:cNvPr id="3" name="Picture 2">
            <a:extLst>
              <a:ext uri="{FF2B5EF4-FFF2-40B4-BE49-F238E27FC236}">
                <a16:creationId xmlns:a16="http://schemas.microsoft.com/office/drawing/2014/main" id="{58AD2D3C-C512-422F-A457-FDF30BFA0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963" y="1217176"/>
            <a:ext cx="6084335" cy="2072820"/>
          </a:xfrm>
          <a:prstGeom prst="rect">
            <a:avLst/>
          </a:prstGeom>
        </p:spPr>
      </p:pic>
    </p:spTree>
    <p:extLst>
      <p:ext uri="{BB962C8B-B14F-4D97-AF65-F5344CB8AC3E}">
        <p14:creationId xmlns:p14="http://schemas.microsoft.com/office/powerpoint/2010/main" val="231262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0" y="826101"/>
            <a:ext cx="2332602"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3" y="237119"/>
            <a:ext cx="1904287" cy="523220"/>
          </a:xfrm>
          <a:prstGeom prst="rect">
            <a:avLst/>
          </a:prstGeom>
        </p:spPr>
        <p:txBody>
          <a:bodyPr wrap="none">
            <a:spAutoFit/>
          </a:bodyPr>
          <a:lstStyle/>
          <a:p>
            <a:r>
              <a:rPr lang="en-US" sz="2800" dirty="0">
                <a:solidFill>
                  <a:schemeClr val="bg1"/>
                </a:solidFill>
                <a:cs typeface="Calibri"/>
              </a:rPr>
              <a:t>OUTCOMES</a:t>
            </a:r>
            <a:endParaRPr lang="en-US" sz="2800" dirty="0">
              <a:solidFill>
                <a:schemeClr val="bg1"/>
              </a:solidFill>
            </a:endParaRPr>
          </a:p>
        </p:txBody>
      </p:sp>
      <p:sp>
        <p:nvSpPr>
          <p:cNvPr id="5" name="TextBox 4"/>
          <p:cNvSpPr txBox="1"/>
          <p:nvPr/>
        </p:nvSpPr>
        <p:spPr>
          <a:xfrm>
            <a:off x="830070" y="2917560"/>
            <a:ext cx="8580966" cy="5396093"/>
          </a:xfrm>
          <a:prstGeom prst="rect">
            <a:avLst/>
          </a:prstGeom>
          <a:noFill/>
        </p:spPr>
        <p:txBody>
          <a:bodyPr wrap="square" lIns="0" tIns="0" rIns="0" bIns="0" rtlCol="0">
            <a:spAutoFit/>
          </a:bodyPr>
          <a:lstStyle/>
          <a:p>
            <a:pPr marL="355600" indent="-355600">
              <a:lnSpc>
                <a:spcPts val="2600"/>
              </a:lnSpc>
              <a:spcAft>
                <a:spcPts val="1800"/>
              </a:spcAft>
              <a:tabLst>
                <a:tab pos="355600" algn="l"/>
              </a:tabLst>
            </a:pPr>
            <a:r>
              <a:rPr lang="en-US" sz="8000" dirty="0">
                <a:solidFill>
                  <a:srgbClr val="EF6545"/>
                </a:solidFill>
                <a:cs typeface="Calibri"/>
              </a:rPr>
              <a:t>1,700 </a:t>
            </a:r>
          </a:p>
          <a:p>
            <a:pPr marL="355600" indent="-355600">
              <a:lnSpc>
                <a:spcPts val="2600"/>
              </a:lnSpc>
              <a:spcAft>
                <a:spcPts val="1800"/>
              </a:spcAft>
              <a:tabLst>
                <a:tab pos="355600" algn="l"/>
              </a:tabLst>
            </a:pPr>
            <a:endParaRPr lang="en-US" sz="8000" dirty="0">
              <a:solidFill>
                <a:srgbClr val="EF6545"/>
              </a:solidFill>
              <a:cs typeface="Calibri"/>
            </a:endParaRPr>
          </a:p>
          <a:p>
            <a:pPr marL="355600" indent="-355600">
              <a:lnSpc>
                <a:spcPts val="2600"/>
              </a:lnSpc>
              <a:spcAft>
                <a:spcPts val="1800"/>
              </a:spcAft>
              <a:tabLst>
                <a:tab pos="355600" algn="l"/>
              </a:tabLst>
            </a:pPr>
            <a:endParaRPr lang="en-US" sz="6000" dirty="0">
              <a:solidFill>
                <a:srgbClr val="EF6545"/>
              </a:solidFill>
              <a:cs typeface="Calibri"/>
            </a:endParaRPr>
          </a:p>
          <a:p>
            <a:pPr marL="355600" indent="-355600" algn="ctr">
              <a:lnSpc>
                <a:spcPts val="2600"/>
              </a:lnSpc>
              <a:spcAft>
                <a:spcPts val="1800"/>
              </a:spcAft>
              <a:tabLst>
                <a:tab pos="355600" algn="l"/>
              </a:tabLst>
            </a:pPr>
            <a:r>
              <a:rPr lang="en-US" sz="5400" dirty="0">
                <a:solidFill>
                  <a:srgbClr val="EF6545"/>
                </a:solidFill>
                <a:cs typeface="Calibri"/>
              </a:rPr>
              <a:t>Individuals engaged across     </a:t>
            </a:r>
          </a:p>
          <a:p>
            <a:pPr marL="355600" indent="-355600" algn="ctr">
              <a:lnSpc>
                <a:spcPts val="2600"/>
              </a:lnSpc>
              <a:spcAft>
                <a:spcPts val="1800"/>
              </a:spcAft>
              <a:tabLst>
                <a:tab pos="355600" algn="l"/>
              </a:tabLst>
            </a:pPr>
            <a:r>
              <a:rPr lang="en-US" sz="5400" dirty="0">
                <a:solidFill>
                  <a:srgbClr val="EF6545"/>
                </a:solidFill>
                <a:cs typeface="Calibri"/>
              </a:rPr>
              <a:t>all of our services during </a:t>
            </a:r>
          </a:p>
          <a:p>
            <a:pPr marL="355600" indent="-355600">
              <a:lnSpc>
                <a:spcPts val="2600"/>
              </a:lnSpc>
              <a:spcAft>
                <a:spcPts val="1800"/>
              </a:spcAft>
              <a:tabLst>
                <a:tab pos="355600" algn="l"/>
              </a:tabLst>
            </a:pPr>
            <a:r>
              <a:rPr lang="en-US" sz="5400" dirty="0">
                <a:solidFill>
                  <a:srgbClr val="EF6545"/>
                </a:solidFill>
                <a:cs typeface="Calibri"/>
              </a:rPr>
              <a:t>             </a:t>
            </a:r>
          </a:p>
          <a:p>
            <a:pPr marL="355600" indent="-355600" algn="ctr">
              <a:lnSpc>
                <a:spcPts val="2600"/>
              </a:lnSpc>
              <a:spcAft>
                <a:spcPts val="1800"/>
              </a:spcAft>
              <a:tabLst>
                <a:tab pos="355600" algn="l"/>
              </a:tabLst>
            </a:pPr>
            <a:r>
              <a:rPr lang="en-US" sz="5400" dirty="0">
                <a:solidFill>
                  <a:srgbClr val="EF6545"/>
                </a:solidFill>
                <a:cs typeface="Calibri"/>
              </a:rPr>
              <a:t>2018/2019</a:t>
            </a:r>
          </a:p>
          <a:p>
            <a:pPr marL="355600" indent="-355600">
              <a:lnSpc>
                <a:spcPts val="2600"/>
              </a:lnSpc>
              <a:spcAft>
                <a:spcPts val="1800"/>
              </a:spcAft>
              <a:tabLst>
                <a:tab pos="355600" algn="l"/>
              </a:tabLst>
            </a:pPr>
            <a:endParaRPr lang="en-US" sz="5400" dirty="0">
              <a:solidFill>
                <a:srgbClr val="EF6545"/>
              </a:solidFill>
              <a:cs typeface="Calibri"/>
            </a:endParaRPr>
          </a:p>
          <a:p>
            <a:pPr marL="355600" indent="-355600">
              <a:lnSpc>
                <a:spcPts val="2600"/>
              </a:lnSpc>
              <a:spcAft>
                <a:spcPts val="1800"/>
              </a:spcAft>
              <a:tabLst>
                <a:tab pos="355600" algn="l"/>
              </a:tabLst>
            </a:pPr>
            <a:r>
              <a:rPr lang="en-US" sz="5400" dirty="0">
                <a:solidFill>
                  <a:schemeClr val="accent6">
                    <a:lumMod val="50000"/>
                  </a:schemeClr>
                </a:solidFill>
                <a:cs typeface="Calibri"/>
              </a:rPr>
              <a:t> </a:t>
            </a:r>
          </a:p>
          <a:p>
            <a:pPr marL="355600" indent="-355600">
              <a:lnSpc>
                <a:spcPts val="2600"/>
              </a:lnSpc>
              <a:spcAft>
                <a:spcPts val="1800"/>
              </a:spcAft>
              <a:tabLst>
                <a:tab pos="355600" algn="l"/>
              </a:tabLst>
            </a:pPr>
            <a:r>
              <a:rPr lang="en-US" sz="2000" dirty="0">
                <a:solidFill>
                  <a:schemeClr val="accent6">
                    <a:lumMod val="50000"/>
                  </a:schemeClr>
                </a:solidFill>
                <a:cs typeface="Calibri"/>
              </a:rPr>
              <a:t>	</a:t>
            </a:r>
          </a:p>
        </p:txBody>
      </p:sp>
      <p:sp>
        <p:nvSpPr>
          <p:cNvPr id="27" name="TextBox 26"/>
          <p:cNvSpPr txBox="1"/>
          <p:nvPr/>
        </p:nvSpPr>
        <p:spPr>
          <a:xfrm>
            <a:off x="643890" y="987292"/>
            <a:ext cx="484251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ARE THE RESULTS</a:t>
            </a:r>
          </a:p>
          <a:p>
            <a:pPr>
              <a:lnSpc>
                <a:spcPts val="2400"/>
              </a:lnSpc>
            </a:pPr>
            <a:r>
              <a:rPr lang="en-US" sz="2000" cap="all" spc="54" dirty="0">
                <a:solidFill>
                  <a:schemeClr val="bg1"/>
                </a:solidFill>
                <a:latin typeface="Calibri"/>
                <a:cs typeface="Calibri"/>
              </a:rPr>
              <a:t>OF THESE ACTIONS?</a:t>
            </a:r>
          </a:p>
        </p:txBody>
      </p:sp>
      <p:pic>
        <p:nvPicPr>
          <p:cNvPr id="3" name="Picture 2">
            <a:extLst>
              <a:ext uri="{FF2B5EF4-FFF2-40B4-BE49-F238E27FC236}">
                <a16:creationId xmlns:a16="http://schemas.microsoft.com/office/drawing/2014/main" id="{5184A6AE-5781-45AA-86F9-5F54BD7D5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2617" y="1984230"/>
            <a:ext cx="2143125" cy="2143125"/>
          </a:xfrm>
          <a:prstGeom prst="rect">
            <a:avLst/>
          </a:prstGeom>
        </p:spPr>
      </p:pic>
    </p:spTree>
    <p:extLst>
      <p:ext uri="{BB962C8B-B14F-4D97-AF65-F5344CB8AC3E}">
        <p14:creationId xmlns:p14="http://schemas.microsoft.com/office/powerpoint/2010/main" val="327164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98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0" y="826101"/>
            <a:ext cx="2175933"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3" y="237119"/>
            <a:ext cx="1956974" cy="523220"/>
          </a:xfrm>
          <a:prstGeom prst="rect">
            <a:avLst/>
          </a:prstGeom>
        </p:spPr>
        <p:txBody>
          <a:bodyPr wrap="square">
            <a:spAutoFit/>
          </a:bodyPr>
          <a:lstStyle/>
          <a:p>
            <a:r>
              <a:rPr lang="en-US" sz="2800" dirty="0">
                <a:solidFill>
                  <a:schemeClr val="bg1"/>
                </a:solidFill>
                <a:cs typeface="Calibri"/>
              </a:rPr>
              <a:t>EVIDENCE</a:t>
            </a:r>
            <a:endParaRPr lang="en-US" sz="2800" dirty="0">
              <a:solidFill>
                <a:schemeClr val="bg1"/>
              </a:solidFill>
            </a:endParaRPr>
          </a:p>
        </p:txBody>
      </p:sp>
      <p:sp>
        <p:nvSpPr>
          <p:cNvPr id="27" name="TextBox 26"/>
          <p:cNvSpPr txBox="1"/>
          <p:nvPr/>
        </p:nvSpPr>
        <p:spPr>
          <a:xfrm>
            <a:off x="784023" y="931513"/>
            <a:ext cx="484251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HOW DO WE KNOW WE HAVE MADE A DIFFERENCE?</a:t>
            </a:r>
          </a:p>
        </p:txBody>
      </p:sp>
      <p:sp>
        <p:nvSpPr>
          <p:cNvPr id="19" name="TextBox 18"/>
          <p:cNvSpPr txBox="1"/>
          <p:nvPr/>
        </p:nvSpPr>
        <p:spPr>
          <a:xfrm>
            <a:off x="666255" y="2070908"/>
            <a:ext cx="6855492" cy="856132"/>
          </a:xfrm>
          <a:prstGeom prst="rect">
            <a:avLst/>
          </a:prstGeom>
          <a:noFill/>
        </p:spPr>
        <p:txBody>
          <a:bodyPr wrap="square" rtlCol="0">
            <a:spAutoFit/>
          </a:bodyPr>
          <a:lstStyle/>
          <a:p>
            <a:pPr>
              <a:lnSpc>
                <a:spcPts val="2800"/>
              </a:lnSpc>
            </a:pPr>
            <a:r>
              <a:rPr lang="en-US" sz="4000" b="1" dirty="0">
                <a:solidFill>
                  <a:srgbClr val="EF6545"/>
                </a:solidFill>
              </a:rPr>
              <a:t>Our Annual Recovery Star Award Ceremony!</a:t>
            </a:r>
          </a:p>
        </p:txBody>
      </p:sp>
      <p:sp>
        <p:nvSpPr>
          <p:cNvPr id="23" name="Oval 22"/>
          <p:cNvSpPr/>
          <p:nvPr/>
        </p:nvSpPr>
        <p:spPr>
          <a:xfrm>
            <a:off x="7408333" y="507999"/>
            <a:ext cx="1862667" cy="1862667"/>
          </a:xfrm>
          <a:prstGeom prst="ellipse">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E0411F1-D3B4-41DA-83D0-C7BC6E8929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0528" y="262109"/>
            <a:ext cx="2437543" cy="2354445"/>
          </a:xfrm>
          <a:prstGeom prst="rect">
            <a:avLst/>
          </a:prstGeom>
        </p:spPr>
      </p:pic>
      <p:sp>
        <p:nvSpPr>
          <p:cNvPr id="4" name="Rectangle 3">
            <a:extLst>
              <a:ext uri="{FF2B5EF4-FFF2-40B4-BE49-F238E27FC236}">
                <a16:creationId xmlns:a16="http://schemas.microsoft.com/office/drawing/2014/main" id="{37001B14-4F68-45AF-8113-33C2F964FF1A}"/>
              </a:ext>
            </a:extLst>
          </p:cNvPr>
          <p:cNvSpPr/>
          <p:nvPr/>
        </p:nvSpPr>
        <p:spPr>
          <a:xfrm>
            <a:off x="621120" y="3094175"/>
            <a:ext cx="8710503" cy="3046988"/>
          </a:xfrm>
          <a:prstGeom prst="rect">
            <a:avLst/>
          </a:prstGeom>
        </p:spPr>
        <p:txBody>
          <a:bodyPr wrap="square">
            <a:spAutoFit/>
          </a:bodyPr>
          <a:lstStyle/>
          <a:p>
            <a:r>
              <a:rPr lang="en-GB" sz="1600" dirty="0">
                <a:solidFill>
                  <a:schemeClr val="accent6">
                    <a:lumMod val="50000"/>
                  </a:schemeClr>
                </a:solidFill>
              </a:rPr>
              <a:t>Held to recognise the full variety of achievements and milestones individuals have reached in their recovery from problematic drug and/or alcohol use. It also recognises volunteers and staff who have contributed towards the achievements of others.  In 2017/18 nearly 200 individuals collected an award.</a:t>
            </a:r>
          </a:p>
          <a:p>
            <a:endParaRPr lang="en-GB" sz="1600" dirty="0">
              <a:solidFill>
                <a:schemeClr val="accent6">
                  <a:lumMod val="50000"/>
                </a:schemeClr>
              </a:solidFill>
            </a:endParaRPr>
          </a:p>
          <a:p>
            <a:r>
              <a:rPr lang="en-GB" sz="1600" dirty="0">
                <a:solidFill>
                  <a:schemeClr val="accent6">
                    <a:lumMod val="50000"/>
                  </a:schemeClr>
                </a:solidFill>
              </a:rPr>
              <a:t>        The Award Categories are:</a:t>
            </a:r>
          </a:p>
          <a:p>
            <a:endParaRPr lang="en-GB" sz="1600" dirty="0">
              <a:solidFill>
                <a:schemeClr val="accent6">
                  <a:lumMod val="50000"/>
                </a:schemeClr>
              </a:solidFill>
            </a:endParaRPr>
          </a:p>
          <a:p>
            <a:pPr marL="285750" indent="-285750">
              <a:buFont typeface="Arial" panose="020B0604020202020204" pitchFamily="34" charset="0"/>
              <a:buChar char="•"/>
            </a:pPr>
            <a:r>
              <a:rPr lang="en-GB" sz="1600" b="1" dirty="0">
                <a:solidFill>
                  <a:srgbClr val="DAA600"/>
                </a:solidFill>
              </a:rPr>
              <a:t>Supporting Others  </a:t>
            </a:r>
            <a:r>
              <a:rPr lang="en-GB" sz="1600" dirty="0">
                <a:solidFill>
                  <a:schemeClr val="accent6">
                    <a:lumMod val="50000"/>
                  </a:schemeClr>
                </a:solidFill>
              </a:rPr>
              <a:t>(the investment and effort in supporting another)</a:t>
            </a:r>
          </a:p>
          <a:p>
            <a:pPr marL="285750" indent="-285750">
              <a:buFont typeface="Arial" panose="020B0604020202020204" pitchFamily="34" charset="0"/>
              <a:buChar char="•"/>
            </a:pPr>
            <a:r>
              <a:rPr lang="en-GB" sz="1600" b="1" dirty="0">
                <a:solidFill>
                  <a:srgbClr val="DAA600"/>
                </a:solidFill>
              </a:rPr>
              <a:t>Groups &amp; Activities </a:t>
            </a:r>
            <a:r>
              <a:rPr lang="en-GB" sz="1600" dirty="0">
                <a:solidFill>
                  <a:schemeClr val="accent6">
                    <a:lumMod val="50000"/>
                  </a:schemeClr>
                </a:solidFill>
              </a:rPr>
              <a:t>(a group or activity with significant special impact)</a:t>
            </a:r>
          </a:p>
          <a:p>
            <a:pPr marL="285750" indent="-285750">
              <a:buFont typeface="Arial" panose="020B0604020202020204" pitchFamily="34" charset="0"/>
              <a:buChar char="•"/>
            </a:pPr>
            <a:r>
              <a:rPr lang="en-GB" sz="1600" b="1" dirty="0">
                <a:solidFill>
                  <a:srgbClr val="DAA600"/>
                </a:solidFill>
              </a:rPr>
              <a:t>Achieving Personal Milestones</a:t>
            </a:r>
            <a:r>
              <a:rPr lang="en-GB" sz="1600" b="1" dirty="0">
                <a:solidFill>
                  <a:schemeClr val="accent6">
                    <a:lumMod val="50000"/>
                  </a:schemeClr>
                </a:solidFill>
              </a:rPr>
              <a:t> </a:t>
            </a:r>
            <a:r>
              <a:rPr lang="en-GB" sz="1600" dirty="0">
                <a:solidFill>
                  <a:schemeClr val="accent6">
                    <a:lumMod val="50000"/>
                  </a:schemeClr>
                </a:solidFill>
              </a:rPr>
              <a:t>(overcoming personal barriers, challenges and adversity to make progress)</a:t>
            </a:r>
          </a:p>
          <a:p>
            <a:pPr marL="285750" indent="-285750">
              <a:buFont typeface="Arial" panose="020B0604020202020204" pitchFamily="34" charset="0"/>
              <a:buChar char="•"/>
            </a:pPr>
            <a:r>
              <a:rPr lang="en-GB" sz="1600" b="1" dirty="0">
                <a:solidFill>
                  <a:srgbClr val="DAA600"/>
                </a:solidFill>
              </a:rPr>
              <a:t>Educational &amp; Training Achievements </a:t>
            </a:r>
            <a:r>
              <a:rPr lang="en-GB" sz="1600" dirty="0">
                <a:solidFill>
                  <a:schemeClr val="accent6">
                    <a:lumMod val="50000"/>
                  </a:schemeClr>
                </a:solidFill>
              </a:rPr>
              <a:t>(achievements in areas of formal education and training)</a:t>
            </a:r>
            <a:endParaRPr lang="en-GB" sz="1600" b="1" dirty="0">
              <a:solidFill>
                <a:schemeClr val="accent6">
                  <a:lumMod val="50000"/>
                </a:schemeClr>
              </a:solidFill>
            </a:endParaRPr>
          </a:p>
          <a:p>
            <a:pPr marL="285750" indent="-285750">
              <a:buFont typeface="Arial" panose="020B0604020202020204" pitchFamily="34" charset="0"/>
              <a:buChar char="•"/>
            </a:pPr>
            <a:r>
              <a:rPr lang="en-GB" sz="1600" b="1" dirty="0">
                <a:solidFill>
                  <a:srgbClr val="DAA600"/>
                </a:solidFill>
              </a:rPr>
              <a:t>Special Recognition </a:t>
            </a:r>
            <a:r>
              <a:rPr lang="en-GB" sz="1600" dirty="0">
                <a:solidFill>
                  <a:schemeClr val="accent6">
                    <a:lumMod val="50000"/>
                  </a:schemeClr>
                </a:solidFill>
              </a:rPr>
              <a:t>(anyone who has gone ‘above and beyond’ expectation in supporting others)</a:t>
            </a:r>
            <a:endParaRPr lang="en-GB" sz="1600" b="1" dirty="0">
              <a:solidFill>
                <a:schemeClr val="accent6">
                  <a:lumMod val="50000"/>
                </a:schemeClr>
              </a:solidFill>
            </a:endParaRPr>
          </a:p>
        </p:txBody>
      </p:sp>
      <p:sp>
        <p:nvSpPr>
          <p:cNvPr id="5" name="Star: 5 Points 4">
            <a:extLst>
              <a:ext uri="{FF2B5EF4-FFF2-40B4-BE49-F238E27FC236}">
                <a16:creationId xmlns:a16="http://schemas.microsoft.com/office/drawing/2014/main" id="{C87788D0-945C-465A-9864-CB15079CA26A}"/>
              </a:ext>
            </a:extLst>
          </p:cNvPr>
          <p:cNvSpPr/>
          <p:nvPr/>
        </p:nvSpPr>
        <p:spPr>
          <a:xfrm>
            <a:off x="666255" y="4013649"/>
            <a:ext cx="383640" cy="339867"/>
          </a:xfrm>
          <a:prstGeom prst="star5">
            <a:avLst/>
          </a:prstGeom>
          <a:solidFill>
            <a:srgbClr val="F4B5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062C0718-61B2-4DE9-9BDB-F881851801A1}"/>
              </a:ext>
            </a:extLst>
          </p:cNvPr>
          <p:cNvSpPr/>
          <p:nvPr/>
        </p:nvSpPr>
        <p:spPr>
          <a:xfrm>
            <a:off x="3278634" y="4013648"/>
            <a:ext cx="383640" cy="339867"/>
          </a:xfrm>
          <a:prstGeom prst="star5">
            <a:avLst/>
          </a:prstGeom>
          <a:solidFill>
            <a:srgbClr val="F4B5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569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hutterstock_581253514.jpg"/>
          <p:cNvPicPr>
            <a:picLocks noChangeAspect="1"/>
          </p:cNvPicPr>
          <p:nvPr/>
        </p:nvPicPr>
        <p:blipFill rotWithShape="1">
          <a:blip r:embed="rId2" cstate="print">
            <a:extLst>
              <a:ext uri="{28A0092B-C50C-407E-A947-70E740481C1C}">
                <a14:useLocalDpi xmlns:a14="http://schemas.microsoft.com/office/drawing/2010/main" val="0"/>
              </a:ext>
            </a:extLst>
          </a:blip>
          <a:srcRect l="7478" r="59274"/>
          <a:stretch/>
        </p:blipFill>
        <p:spPr>
          <a:xfrm flipH="1">
            <a:off x="7404100" y="497416"/>
            <a:ext cx="1866898" cy="1871366"/>
          </a:xfrm>
          <a:prstGeom prst="ellipse">
            <a:avLst/>
          </a:prstGeom>
        </p:spPr>
      </p:pic>
      <p:cxnSp>
        <p:nvCxnSpPr>
          <p:cNvPr id="24" name="Straight Connector 23"/>
          <p:cNvCxnSpPr/>
          <p:nvPr/>
        </p:nvCxnSpPr>
        <p:spPr>
          <a:xfrm>
            <a:off x="0" y="826101"/>
            <a:ext cx="2175933"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3" y="237119"/>
            <a:ext cx="1956974" cy="523220"/>
          </a:xfrm>
          <a:prstGeom prst="rect">
            <a:avLst/>
          </a:prstGeom>
        </p:spPr>
        <p:txBody>
          <a:bodyPr wrap="square">
            <a:spAutoFit/>
          </a:bodyPr>
          <a:lstStyle/>
          <a:p>
            <a:r>
              <a:rPr lang="en-US" sz="2800" dirty="0">
                <a:solidFill>
                  <a:schemeClr val="bg1"/>
                </a:solidFill>
                <a:cs typeface="Calibri"/>
              </a:rPr>
              <a:t>EVIDENCE</a:t>
            </a:r>
            <a:endParaRPr lang="en-US" sz="2800" dirty="0">
              <a:solidFill>
                <a:schemeClr val="bg1"/>
              </a:solidFill>
            </a:endParaRPr>
          </a:p>
        </p:txBody>
      </p:sp>
      <p:sp>
        <p:nvSpPr>
          <p:cNvPr id="27" name="TextBox 26"/>
          <p:cNvSpPr txBox="1"/>
          <p:nvPr/>
        </p:nvSpPr>
        <p:spPr>
          <a:xfrm>
            <a:off x="643890" y="987292"/>
            <a:ext cx="484251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HOW DO WE KNOW WE HAVE </a:t>
            </a:r>
            <a:br>
              <a:rPr lang="en-US" sz="2000" cap="all" spc="54" dirty="0">
                <a:solidFill>
                  <a:schemeClr val="bg1"/>
                </a:solidFill>
                <a:latin typeface="Calibri"/>
                <a:cs typeface="Calibri"/>
              </a:rPr>
            </a:br>
            <a:r>
              <a:rPr lang="en-US" sz="2000" cap="all" spc="54" dirty="0">
                <a:solidFill>
                  <a:schemeClr val="bg1"/>
                </a:solidFill>
                <a:latin typeface="Calibri"/>
                <a:cs typeface="Calibri"/>
              </a:rPr>
              <a:t>MADE A DIFFERENCE?</a:t>
            </a:r>
          </a:p>
        </p:txBody>
      </p:sp>
      <p:sp>
        <p:nvSpPr>
          <p:cNvPr id="13" name="TextBox 12"/>
          <p:cNvSpPr txBox="1"/>
          <p:nvPr/>
        </p:nvSpPr>
        <p:spPr>
          <a:xfrm>
            <a:off x="1168398" y="2709103"/>
            <a:ext cx="8102601" cy="3123077"/>
          </a:xfrm>
          <a:prstGeom prst="rect">
            <a:avLst/>
          </a:prstGeom>
          <a:noFill/>
        </p:spPr>
        <p:txBody>
          <a:bodyPr wrap="square" lIns="0" tIns="0" rIns="0" bIns="0" rtlCol="0">
            <a:spAutoFit/>
          </a:bodyPr>
          <a:lstStyle/>
          <a:p>
            <a:pPr>
              <a:lnSpc>
                <a:spcPts val="2200"/>
              </a:lnSpc>
              <a:spcAft>
                <a:spcPts val="1200"/>
              </a:spcAft>
            </a:pPr>
            <a:r>
              <a:rPr lang="en-US" sz="1600" dirty="0">
                <a:solidFill>
                  <a:schemeClr val="accent6">
                    <a:lumMod val="50000"/>
                  </a:schemeClr>
                </a:solidFill>
                <a:cs typeface="Calibri"/>
              </a:rPr>
              <a:t>I had been a heavy drinker since I was young and had also tried a variety of drugs including gear (heroin). My dad was a heavy drinker. My increased drinking and heroin use was affecting every part of my life; my wife was going to leave me and was spending all my money on drink and drugs, my health was poor and I was getting arrested on a regular basis. I went to my GP for help and she told me about ADA. I called the helpline and was able to see a duty worker for 1:1 through their drop in later that day.</a:t>
            </a:r>
          </a:p>
          <a:p>
            <a:pPr>
              <a:lnSpc>
                <a:spcPts val="2200"/>
              </a:lnSpc>
              <a:spcAft>
                <a:spcPts val="1200"/>
              </a:spcAft>
            </a:pPr>
            <a:r>
              <a:rPr lang="en-US" sz="1800" dirty="0">
                <a:solidFill>
                  <a:srgbClr val="EF6545"/>
                </a:solidFill>
                <a:cs typeface="Calibri"/>
              </a:rPr>
              <a:t>My goal was to completely stop using gear and to reduce my drinking. </a:t>
            </a:r>
          </a:p>
          <a:p>
            <a:pPr>
              <a:lnSpc>
                <a:spcPts val="2200"/>
              </a:lnSpc>
              <a:spcAft>
                <a:spcPts val="1200"/>
              </a:spcAft>
            </a:pPr>
            <a:r>
              <a:rPr lang="en-US" sz="1600" dirty="0">
                <a:solidFill>
                  <a:schemeClr val="accent6">
                    <a:lumMod val="50000"/>
                  </a:schemeClr>
                </a:solidFill>
                <a:cs typeface="Calibri"/>
              </a:rPr>
              <a:t>My worker gave me lots of support initially through 1:1 meetings as well as encouraging me to attend SMART Recovery meetings. Through the 1:1 support and the meetings I was able to cut down then stop using gear, firstly by getting on a script and then by cutting down my drinking.</a:t>
            </a:r>
          </a:p>
        </p:txBody>
      </p:sp>
      <p:sp>
        <p:nvSpPr>
          <p:cNvPr id="19" name="TextBox 18"/>
          <p:cNvSpPr txBox="1"/>
          <p:nvPr/>
        </p:nvSpPr>
        <p:spPr>
          <a:xfrm>
            <a:off x="552841" y="2097114"/>
            <a:ext cx="2126859" cy="463375"/>
          </a:xfrm>
          <a:prstGeom prst="rect">
            <a:avLst/>
          </a:prstGeom>
          <a:noFill/>
        </p:spPr>
        <p:txBody>
          <a:bodyPr wrap="square" rtlCol="0">
            <a:spAutoFit/>
          </a:bodyPr>
          <a:lstStyle/>
          <a:p>
            <a:pPr>
              <a:lnSpc>
                <a:spcPts val="2800"/>
              </a:lnSpc>
            </a:pPr>
            <a:r>
              <a:rPr lang="en-US" sz="2800" dirty="0">
                <a:solidFill>
                  <a:srgbClr val="EF6545"/>
                </a:solidFill>
              </a:rPr>
              <a:t>Alec’s Story</a:t>
            </a:r>
            <a:endParaRPr lang="en-US" sz="2200" dirty="0">
              <a:solidFill>
                <a:srgbClr val="EF6545"/>
              </a:solidFill>
            </a:endParaRPr>
          </a:p>
        </p:txBody>
      </p:sp>
      <p:sp>
        <p:nvSpPr>
          <p:cNvPr id="23" name="Oval 22"/>
          <p:cNvSpPr/>
          <p:nvPr/>
        </p:nvSpPr>
        <p:spPr>
          <a:xfrm>
            <a:off x="7408333" y="507999"/>
            <a:ext cx="1862667" cy="1862667"/>
          </a:xfrm>
          <a:prstGeom prst="ellipse">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68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hutterstock_478996930.jpg"/>
          <p:cNvPicPr>
            <a:picLocks noChangeAspect="1"/>
          </p:cNvPicPr>
          <p:nvPr/>
        </p:nvPicPr>
        <p:blipFill rotWithShape="1">
          <a:blip r:embed="rId2" cstate="print">
            <a:extLst>
              <a:ext uri="{28A0092B-C50C-407E-A947-70E740481C1C}">
                <a14:useLocalDpi xmlns:a14="http://schemas.microsoft.com/office/drawing/2010/main" val="0"/>
              </a:ext>
            </a:extLst>
          </a:blip>
          <a:srcRect l="53594" t="2429" r="12113" b="46130"/>
          <a:stretch/>
        </p:blipFill>
        <p:spPr>
          <a:xfrm>
            <a:off x="7408333" y="520700"/>
            <a:ext cx="1845734" cy="1845734"/>
          </a:xfrm>
          <a:prstGeom prst="ellipse">
            <a:avLst/>
          </a:prstGeom>
        </p:spPr>
      </p:pic>
      <p:cxnSp>
        <p:nvCxnSpPr>
          <p:cNvPr id="24" name="Straight Connector 23"/>
          <p:cNvCxnSpPr/>
          <p:nvPr/>
        </p:nvCxnSpPr>
        <p:spPr>
          <a:xfrm>
            <a:off x="0" y="826101"/>
            <a:ext cx="2175933"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3" y="237119"/>
            <a:ext cx="1956974" cy="523220"/>
          </a:xfrm>
          <a:prstGeom prst="rect">
            <a:avLst/>
          </a:prstGeom>
        </p:spPr>
        <p:txBody>
          <a:bodyPr wrap="square">
            <a:spAutoFit/>
          </a:bodyPr>
          <a:lstStyle/>
          <a:p>
            <a:r>
              <a:rPr lang="en-US" sz="2800" dirty="0">
                <a:solidFill>
                  <a:schemeClr val="bg1"/>
                </a:solidFill>
                <a:cs typeface="Calibri"/>
              </a:rPr>
              <a:t>EVIDENCE</a:t>
            </a:r>
            <a:endParaRPr lang="en-US" sz="2800" dirty="0">
              <a:solidFill>
                <a:schemeClr val="bg1"/>
              </a:solidFill>
            </a:endParaRPr>
          </a:p>
        </p:txBody>
      </p:sp>
      <p:sp>
        <p:nvSpPr>
          <p:cNvPr id="27" name="TextBox 26"/>
          <p:cNvSpPr txBox="1"/>
          <p:nvPr/>
        </p:nvSpPr>
        <p:spPr>
          <a:xfrm>
            <a:off x="643890" y="987292"/>
            <a:ext cx="484251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HOW DO WE KNOW WE HAVE </a:t>
            </a:r>
            <a:br>
              <a:rPr lang="en-US" sz="2000" cap="all" spc="54" dirty="0">
                <a:solidFill>
                  <a:schemeClr val="bg1"/>
                </a:solidFill>
                <a:latin typeface="Calibri"/>
                <a:cs typeface="Calibri"/>
              </a:rPr>
            </a:br>
            <a:r>
              <a:rPr lang="en-US" sz="2000" cap="all" spc="54" dirty="0">
                <a:solidFill>
                  <a:schemeClr val="bg1"/>
                </a:solidFill>
                <a:latin typeface="Calibri"/>
                <a:cs typeface="Calibri"/>
              </a:rPr>
              <a:t>MADE A DIFFERENCE?</a:t>
            </a:r>
          </a:p>
        </p:txBody>
      </p:sp>
      <p:sp>
        <p:nvSpPr>
          <p:cNvPr id="13" name="TextBox 12"/>
          <p:cNvSpPr txBox="1"/>
          <p:nvPr/>
        </p:nvSpPr>
        <p:spPr>
          <a:xfrm>
            <a:off x="1168399" y="2709103"/>
            <a:ext cx="7899401" cy="3117947"/>
          </a:xfrm>
          <a:prstGeom prst="rect">
            <a:avLst/>
          </a:prstGeom>
          <a:noFill/>
        </p:spPr>
        <p:txBody>
          <a:bodyPr wrap="square" lIns="0" tIns="0" rIns="0" bIns="0" rtlCol="0">
            <a:spAutoFit/>
          </a:bodyPr>
          <a:lstStyle/>
          <a:p>
            <a:pPr>
              <a:lnSpc>
                <a:spcPts val="2200"/>
              </a:lnSpc>
              <a:spcAft>
                <a:spcPts val="1200"/>
              </a:spcAft>
            </a:pPr>
            <a:r>
              <a:rPr lang="en-US" sz="1600" dirty="0">
                <a:solidFill>
                  <a:schemeClr val="accent6">
                    <a:lumMod val="50000"/>
                  </a:schemeClr>
                </a:solidFill>
                <a:cs typeface="Calibri"/>
              </a:rPr>
              <a:t>I was referred to ADA by my nurse at the Integrated Alcohol Service. At that time I was drinking heavily and becoming physically unwell. I had lost my job due to my drinking and I was at risk of losing my home due to financial problems. My worker helped me set goals and plan a reduction so that I could have an outpatient detox. </a:t>
            </a:r>
          </a:p>
          <a:p>
            <a:pPr>
              <a:lnSpc>
                <a:spcPts val="2200"/>
              </a:lnSpc>
              <a:spcAft>
                <a:spcPts val="1200"/>
              </a:spcAft>
            </a:pPr>
            <a:r>
              <a:rPr lang="en-US" sz="1800" dirty="0">
                <a:solidFill>
                  <a:srgbClr val="EF6545"/>
                </a:solidFill>
                <a:cs typeface="Calibri"/>
              </a:rPr>
              <a:t>I have now been sober for three months. </a:t>
            </a:r>
          </a:p>
          <a:p>
            <a:pPr>
              <a:lnSpc>
                <a:spcPts val="2200"/>
              </a:lnSpc>
              <a:spcAft>
                <a:spcPts val="1200"/>
              </a:spcAft>
            </a:pPr>
            <a:r>
              <a:rPr lang="en-US" sz="1600" dirty="0">
                <a:solidFill>
                  <a:schemeClr val="accent6">
                    <a:lumMod val="50000"/>
                  </a:schemeClr>
                </a:solidFill>
                <a:cs typeface="Calibri"/>
              </a:rPr>
              <a:t>My worker also supported me to access financial advice which stopped me from being evicted from my home. Although I have been sober for three months my worker still supports me with relapse prevention. ADA then introduced me to DART, through this my confidence has grown and I have learned how to manage my emotions without having to drink to numb them. I also began attending SMART meetings and get a lot of support from my peers.</a:t>
            </a:r>
          </a:p>
        </p:txBody>
      </p:sp>
      <p:sp>
        <p:nvSpPr>
          <p:cNvPr id="19" name="TextBox 18"/>
          <p:cNvSpPr txBox="1"/>
          <p:nvPr/>
        </p:nvSpPr>
        <p:spPr>
          <a:xfrm>
            <a:off x="552841" y="2097114"/>
            <a:ext cx="2126859" cy="463375"/>
          </a:xfrm>
          <a:prstGeom prst="rect">
            <a:avLst/>
          </a:prstGeom>
          <a:noFill/>
        </p:spPr>
        <p:txBody>
          <a:bodyPr wrap="square" rtlCol="0">
            <a:spAutoFit/>
          </a:bodyPr>
          <a:lstStyle/>
          <a:p>
            <a:pPr>
              <a:lnSpc>
                <a:spcPts val="2800"/>
              </a:lnSpc>
            </a:pPr>
            <a:r>
              <a:rPr lang="en-US" sz="2800" dirty="0">
                <a:solidFill>
                  <a:srgbClr val="EF6545"/>
                </a:solidFill>
              </a:rPr>
              <a:t>Alison’s Story</a:t>
            </a:r>
            <a:endParaRPr lang="en-US" sz="2200" dirty="0">
              <a:solidFill>
                <a:srgbClr val="EF6545"/>
              </a:solidFill>
            </a:endParaRPr>
          </a:p>
        </p:txBody>
      </p:sp>
      <p:sp>
        <p:nvSpPr>
          <p:cNvPr id="4" name="Oval 3"/>
          <p:cNvSpPr/>
          <p:nvPr/>
        </p:nvSpPr>
        <p:spPr>
          <a:xfrm>
            <a:off x="7408333" y="507999"/>
            <a:ext cx="1862667" cy="1862667"/>
          </a:xfrm>
          <a:prstGeom prst="ellipse">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8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0" y="1257509"/>
            <a:ext cx="2133899" cy="9233"/>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2" y="237119"/>
            <a:ext cx="3303781" cy="954107"/>
          </a:xfrm>
          <a:prstGeom prst="rect">
            <a:avLst/>
          </a:prstGeom>
        </p:spPr>
        <p:txBody>
          <a:bodyPr wrap="square">
            <a:spAutoFit/>
          </a:bodyPr>
          <a:lstStyle/>
          <a:p>
            <a:br>
              <a:rPr lang="en-US" sz="2800" dirty="0">
                <a:solidFill>
                  <a:schemeClr val="bg1"/>
                </a:solidFill>
                <a:cs typeface="Calibri"/>
              </a:rPr>
            </a:br>
            <a:r>
              <a:rPr lang="en-US" sz="2800" dirty="0">
                <a:solidFill>
                  <a:schemeClr val="bg1"/>
                </a:solidFill>
                <a:cs typeface="Calibri"/>
              </a:rPr>
              <a:t>FEEDBACK</a:t>
            </a:r>
            <a:endParaRPr lang="en-US" sz="2800" dirty="0">
              <a:solidFill>
                <a:schemeClr val="bg1"/>
              </a:solidFill>
            </a:endParaRPr>
          </a:p>
        </p:txBody>
      </p:sp>
      <p:sp>
        <p:nvSpPr>
          <p:cNvPr id="13" name="TextBox 12"/>
          <p:cNvSpPr txBox="1"/>
          <p:nvPr/>
        </p:nvSpPr>
        <p:spPr>
          <a:xfrm>
            <a:off x="915763" y="2268463"/>
            <a:ext cx="8345532" cy="3789071"/>
          </a:xfrm>
          <a:prstGeom prst="rect">
            <a:avLst/>
          </a:prstGeom>
          <a:noFill/>
        </p:spPr>
        <p:txBody>
          <a:bodyPr wrap="square" lIns="0" tIns="0" rIns="0" bIns="0" rtlCol="0">
            <a:spAutoFit/>
          </a:bodyPr>
          <a:lstStyle/>
          <a:p>
            <a:pPr algn="ctr">
              <a:lnSpc>
                <a:spcPts val="2000"/>
              </a:lnSpc>
              <a:spcAft>
                <a:spcPts val="1200"/>
              </a:spcAft>
            </a:pPr>
            <a:r>
              <a:rPr lang="en-US" sz="2000" dirty="0">
                <a:solidFill>
                  <a:schemeClr val="accent6">
                    <a:lumMod val="50000"/>
                  </a:schemeClr>
                </a:solidFill>
                <a:cs typeface="Calibri"/>
              </a:rPr>
              <a:t>“</a:t>
            </a:r>
            <a:r>
              <a:rPr lang="en-US" sz="1500" dirty="0">
                <a:solidFill>
                  <a:schemeClr val="accent6">
                    <a:lumMod val="50000"/>
                  </a:schemeClr>
                </a:solidFill>
                <a:cs typeface="Calibri"/>
              </a:rPr>
              <a:t>I was prompted to take my brother to the ADA drop in </a:t>
            </a:r>
            <a:r>
              <a:rPr lang="en-US" sz="1500" dirty="0" err="1">
                <a:solidFill>
                  <a:schemeClr val="accent6">
                    <a:lumMod val="50000"/>
                  </a:schemeClr>
                </a:solidFill>
                <a:cs typeface="Calibri"/>
              </a:rPr>
              <a:t>centre</a:t>
            </a:r>
            <a:r>
              <a:rPr lang="en-US" sz="1500" dirty="0">
                <a:solidFill>
                  <a:schemeClr val="accent6">
                    <a:lumMod val="50000"/>
                  </a:schemeClr>
                </a:solidFill>
                <a:cs typeface="Calibri"/>
              </a:rPr>
              <a:t> on </a:t>
            </a:r>
            <a:r>
              <a:rPr lang="en-US" sz="1500" dirty="0" err="1">
                <a:solidFill>
                  <a:schemeClr val="accent6">
                    <a:lumMod val="50000"/>
                  </a:schemeClr>
                </a:solidFill>
                <a:cs typeface="Calibri"/>
              </a:rPr>
              <a:t>Hadden</a:t>
            </a:r>
            <a:r>
              <a:rPr lang="en-US" sz="1500" dirty="0">
                <a:solidFill>
                  <a:schemeClr val="accent6">
                    <a:lumMod val="50000"/>
                  </a:schemeClr>
                </a:solidFill>
                <a:cs typeface="Calibri"/>
              </a:rPr>
              <a:t> Street.</a:t>
            </a:r>
            <a:br>
              <a:rPr lang="en-US" sz="1500" dirty="0">
                <a:solidFill>
                  <a:schemeClr val="accent6">
                    <a:lumMod val="50000"/>
                  </a:schemeClr>
                </a:solidFill>
                <a:cs typeface="Calibri"/>
              </a:rPr>
            </a:br>
            <a:r>
              <a:rPr lang="en-US" sz="1500" dirty="0">
                <a:solidFill>
                  <a:schemeClr val="accent6">
                    <a:lumMod val="50000"/>
                  </a:schemeClr>
                </a:solidFill>
                <a:cs typeface="Calibri"/>
              </a:rPr>
              <a:t>My brother has been battling alcoholism for quite a few years now. Luckily he has managed to retain his job although he has had to accept demotion and less pay.  He contacted me last week as he needed cash to buy Vodka and cigarettes. I told him I would only help him for one last time if he committed to get help. </a:t>
            </a:r>
          </a:p>
          <a:p>
            <a:pPr algn="ctr">
              <a:lnSpc>
                <a:spcPts val="2000"/>
              </a:lnSpc>
              <a:spcAft>
                <a:spcPts val="1200"/>
              </a:spcAft>
            </a:pPr>
            <a:r>
              <a:rPr lang="en-US" sz="1500" dirty="0">
                <a:solidFill>
                  <a:schemeClr val="accent6">
                    <a:lumMod val="50000"/>
                  </a:schemeClr>
                </a:solidFill>
                <a:cs typeface="Calibri"/>
              </a:rPr>
              <a:t>Long story short - I took him in last Friday, we were amazed that a counselor (</a:t>
            </a:r>
            <a:r>
              <a:rPr lang="en-US" sz="1500" dirty="0" err="1">
                <a:solidFill>
                  <a:schemeClr val="accent6">
                    <a:lumMod val="50000"/>
                  </a:schemeClr>
                </a:solidFill>
                <a:cs typeface="Calibri"/>
              </a:rPr>
              <a:t>Kirsty</a:t>
            </a:r>
            <a:r>
              <a:rPr lang="en-US" sz="1500" dirty="0">
                <a:solidFill>
                  <a:schemeClr val="accent6">
                    <a:lumMod val="50000"/>
                  </a:schemeClr>
                </a:solidFill>
                <a:cs typeface="Calibri"/>
              </a:rPr>
              <a:t> I think) ushered us straight into a room and spent an hour getting to know my brother and making a couple of calls to support him. He has been back twice. They promised to ring him this week and they did as promised. </a:t>
            </a:r>
          </a:p>
          <a:p>
            <a:pPr algn="ctr">
              <a:lnSpc>
                <a:spcPts val="2000"/>
              </a:lnSpc>
              <a:spcAft>
                <a:spcPts val="1200"/>
              </a:spcAft>
            </a:pPr>
            <a:r>
              <a:rPr lang="en-US" sz="1500" dirty="0">
                <a:solidFill>
                  <a:schemeClr val="accent6">
                    <a:lumMod val="50000"/>
                  </a:schemeClr>
                </a:solidFill>
                <a:cs typeface="Calibri"/>
              </a:rPr>
              <a:t>It's a fantastic service, well out of sight of most people. My brother is now back at work, drinking far </a:t>
            </a:r>
            <a:br>
              <a:rPr lang="en-US" sz="1500" dirty="0">
                <a:solidFill>
                  <a:schemeClr val="accent6">
                    <a:lumMod val="50000"/>
                  </a:schemeClr>
                </a:solidFill>
                <a:cs typeface="Calibri"/>
              </a:rPr>
            </a:br>
            <a:r>
              <a:rPr lang="en-US" sz="1500" dirty="0">
                <a:solidFill>
                  <a:schemeClr val="accent6">
                    <a:lumMod val="50000"/>
                  </a:schemeClr>
                </a:solidFill>
                <a:cs typeface="Calibri"/>
              </a:rPr>
              <a:t>less and is scared but determined to give up. The support from ADA has been outstanding. I just wanted </a:t>
            </a:r>
            <a:br>
              <a:rPr lang="en-US" sz="1500" dirty="0">
                <a:solidFill>
                  <a:schemeClr val="accent6">
                    <a:lumMod val="50000"/>
                  </a:schemeClr>
                </a:solidFill>
                <a:cs typeface="Calibri"/>
              </a:rPr>
            </a:br>
            <a:r>
              <a:rPr lang="en-US" sz="1500" dirty="0">
                <a:solidFill>
                  <a:schemeClr val="accent6">
                    <a:lumMod val="50000"/>
                  </a:schemeClr>
                </a:solidFill>
                <a:cs typeface="Calibri"/>
              </a:rPr>
              <a:t>to let you have the feedback and thank you for the very timely sending through of your bulletin. </a:t>
            </a:r>
            <a:br>
              <a:rPr lang="en-US" sz="1500" dirty="0">
                <a:solidFill>
                  <a:schemeClr val="accent6">
                    <a:lumMod val="50000"/>
                  </a:schemeClr>
                </a:solidFill>
                <a:cs typeface="Calibri"/>
              </a:rPr>
            </a:br>
            <a:r>
              <a:rPr lang="en-US" sz="1500" dirty="0">
                <a:solidFill>
                  <a:schemeClr val="accent6">
                    <a:lumMod val="50000"/>
                  </a:schemeClr>
                </a:solidFill>
                <a:cs typeface="Calibri"/>
              </a:rPr>
              <a:t>Keep up the great work.” </a:t>
            </a:r>
          </a:p>
          <a:p>
            <a:pPr algn="ctr">
              <a:lnSpc>
                <a:spcPts val="1700"/>
              </a:lnSpc>
              <a:spcAft>
                <a:spcPts val="1200"/>
              </a:spcAft>
            </a:pPr>
            <a:r>
              <a:rPr lang="en-US" sz="1600" dirty="0">
                <a:solidFill>
                  <a:srgbClr val="EF6545"/>
                </a:solidFill>
                <a:cs typeface="Calibri"/>
              </a:rPr>
              <a:t>John</a:t>
            </a:r>
            <a:br>
              <a:rPr lang="en-US" sz="1400" dirty="0">
                <a:solidFill>
                  <a:srgbClr val="EF6545"/>
                </a:solidFill>
                <a:cs typeface="Calibri"/>
              </a:rPr>
            </a:br>
            <a:r>
              <a:rPr lang="en-US" sz="1200" dirty="0">
                <a:solidFill>
                  <a:schemeClr val="accent6">
                    <a:lumMod val="75000"/>
                  </a:schemeClr>
                </a:solidFill>
                <a:cs typeface="Calibri"/>
              </a:rPr>
              <a:t>Family Member</a:t>
            </a:r>
          </a:p>
        </p:txBody>
      </p:sp>
      <p:pic>
        <p:nvPicPr>
          <p:cNvPr id="17" name="Picture 16" descr="speach mark.eps"/>
          <p:cNvPicPr>
            <a:picLocks noChangeAspect="1"/>
          </p:cNvPicPr>
          <p:nvPr/>
        </p:nvPicPr>
        <p:blipFill rotWithShape="1">
          <a:blip r:embed="rId2" cstate="print">
            <a:duotone>
              <a:prstClr val="black"/>
              <a:srgbClr val="F4B509">
                <a:tint val="45000"/>
                <a:satMod val="400000"/>
              </a:srgbClr>
            </a:duotone>
            <a:extLst>
              <a:ext uri="{28A0092B-C50C-407E-A947-70E740481C1C}">
                <a14:useLocalDpi xmlns:a14="http://schemas.microsoft.com/office/drawing/2010/main" val="0"/>
              </a:ext>
            </a:extLst>
          </a:blip>
          <a:srcRect r="29867" b="53738"/>
          <a:stretch/>
        </p:blipFill>
        <p:spPr>
          <a:xfrm>
            <a:off x="7680310" y="571523"/>
            <a:ext cx="885170" cy="997274"/>
          </a:xfrm>
          <a:prstGeom prst="rect">
            <a:avLst/>
          </a:prstGeom>
        </p:spPr>
      </p:pic>
      <p:pic>
        <p:nvPicPr>
          <p:cNvPr id="18" name="Picture 17" descr="speach mark.eps"/>
          <p:cNvPicPr>
            <a:picLocks noChangeAspect="1"/>
          </p:cNvPicPr>
          <p:nvPr/>
        </p:nvPicPr>
        <p:blipFill rotWithShape="1">
          <a:blip r:embed="rId2" cstate="print">
            <a:duotone>
              <a:prstClr val="black"/>
              <a:srgbClr val="F4B509">
                <a:tint val="45000"/>
                <a:satMod val="400000"/>
              </a:srgbClr>
            </a:duotone>
            <a:extLst>
              <a:ext uri="{28A0092B-C50C-407E-A947-70E740481C1C}">
                <a14:useLocalDpi xmlns:a14="http://schemas.microsoft.com/office/drawing/2010/main" val="0"/>
              </a:ext>
            </a:extLst>
          </a:blip>
          <a:srcRect l="23489" t="45766"/>
          <a:stretch/>
        </p:blipFill>
        <p:spPr>
          <a:xfrm>
            <a:off x="8323422" y="958184"/>
            <a:ext cx="965676" cy="1169115"/>
          </a:xfrm>
          <a:prstGeom prst="rect">
            <a:avLst/>
          </a:prstGeom>
        </p:spPr>
      </p:pic>
    </p:spTree>
    <p:extLst>
      <p:ext uri="{BB962C8B-B14F-4D97-AF65-F5344CB8AC3E}">
        <p14:creationId xmlns:p14="http://schemas.microsoft.com/office/powerpoint/2010/main" val="45983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0" y="1257509"/>
            <a:ext cx="2133899" cy="9233"/>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2" y="237119"/>
            <a:ext cx="3303781" cy="954107"/>
          </a:xfrm>
          <a:prstGeom prst="rect">
            <a:avLst/>
          </a:prstGeom>
        </p:spPr>
        <p:txBody>
          <a:bodyPr wrap="square">
            <a:spAutoFit/>
          </a:bodyPr>
          <a:lstStyle/>
          <a:p>
            <a:br>
              <a:rPr lang="en-US" sz="2800" dirty="0">
                <a:solidFill>
                  <a:schemeClr val="bg1"/>
                </a:solidFill>
                <a:cs typeface="Calibri"/>
              </a:rPr>
            </a:br>
            <a:r>
              <a:rPr lang="en-US" sz="2800" dirty="0">
                <a:solidFill>
                  <a:schemeClr val="bg1"/>
                </a:solidFill>
                <a:cs typeface="Calibri"/>
              </a:rPr>
              <a:t>FEEDBACK</a:t>
            </a:r>
            <a:endParaRPr lang="en-US" sz="2800" dirty="0">
              <a:solidFill>
                <a:schemeClr val="bg1"/>
              </a:solidFill>
            </a:endParaRPr>
          </a:p>
        </p:txBody>
      </p:sp>
      <p:sp>
        <p:nvSpPr>
          <p:cNvPr id="13" name="TextBox 12"/>
          <p:cNvSpPr txBox="1"/>
          <p:nvPr/>
        </p:nvSpPr>
        <p:spPr>
          <a:xfrm>
            <a:off x="1874722" y="2268463"/>
            <a:ext cx="5995652" cy="3430854"/>
          </a:xfrm>
          <a:prstGeom prst="rect">
            <a:avLst/>
          </a:prstGeom>
          <a:noFill/>
        </p:spPr>
        <p:txBody>
          <a:bodyPr wrap="square" lIns="0" tIns="0" rIns="0" bIns="0" rtlCol="0">
            <a:spAutoFit/>
          </a:bodyPr>
          <a:lstStyle/>
          <a:p>
            <a:pPr algn="ctr">
              <a:lnSpc>
                <a:spcPts val="2200"/>
              </a:lnSpc>
              <a:spcAft>
                <a:spcPts val="2400"/>
              </a:spcAft>
            </a:pPr>
            <a:r>
              <a:rPr lang="en-US" sz="1600" dirty="0">
                <a:solidFill>
                  <a:schemeClr val="accent6">
                    <a:lumMod val="50000"/>
                  </a:schemeClr>
                </a:solidFill>
                <a:cs typeface="Calibri"/>
              </a:rPr>
              <a:t>“Great support available to get your life back on the right road and guidance to all the help you can get, very valuable.”</a:t>
            </a:r>
          </a:p>
          <a:p>
            <a:pPr algn="ctr">
              <a:lnSpc>
                <a:spcPts val="2200"/>
              </a:lnSpc>
              <a:spcAft>
                <a:spcPts val="2400"/>
              </a:spcAft>
            </a:pPr>
            <a:r>
              <a:rPr lang="en-US" sz="1600" dirty="0">
                <a:solidFill>
                  <a:schemeClr val="accent6">
                    <a:lumMod val="50000"/>
                  </a:schemeClr>
                </a:solidFill>
                <a:cs typeface="Calibri"/>
              </a:rPr>
              <a:t> </a:t>
            </a:r>
            <a:r>
              <a:rPr lang="en-US" sz="1600" dirty="0">
                <a:solidFill>
                  <a:srgbClr val="EF6545"/>
                </a:solidFill>
                <a:cs typeface="Calibri"/>
              </a:rPr>
              <a:t>“I feel that I am greatly supported in my 1-1 session. My worker is very knowledgeable while treating me with respect as an individual. Group sessions are also great in meeting others in similar circumstances and working collectively to achieve our goals.”</a:t>
            </a:r>
          </a:p>
          <a:p>
            <a:pPr algn="ctr">
              <a:lnSpc>
                <a:spcPts val="2200"/>
              </a:lnSpc>
              <a:spcAft>
                <a:spcPts val="2400"/>
              </a:spcAft>
            </a:pPr>
            <a:r>
              <a:rPr lang="en-US" sz="1600" dirty="0">
                <a:solidFill>
                  <a:schemeClr val="accent6">
                    <a:lumMod val="50000"/>
                  </a:schemeClr>
                </a:solidFill>
                <a:cs typeface="Calibri"/>
              </a:rPr>
              <a:t>“I did new things with my time (gardening group and SMART) and I have learned to put myself and my recovery first. Before I felt I had to do things for my family and ex-partner but I </a:t>
            </a:r>
            <a:r>
              <a:rPr lang="en-US" sz="1600" dirty="0" err="1">
                <a:solidFill>
                  <a:schemeClr val="accent6">
                    <a:lumMod val="50000"/>
                  </a:schemeClr>
                </a:solidFill>
                <a:cs typeface="Calibri"/>
              </a:rPr>
              <a:t>realised</a:t>
            </a:r>
            <a:r>
              <a:rPr lang="en-US" sz="1600" dirty="0">
                <a:solidFill>
                  <a:schemeClr val="accent6">
                    <a:lumMod val="50000"/>
                  </a:schemeClr>
                </a:solidFill>
                <a:cs typeface="Calibri"/>
              </a:rPr>
              <a:t> they were demanding on my time and this was not good for my recovery.”</a:t>
            </a:r>
          </a:p>
        </p:txBody>
      </p:sp>
      <p:pic>
        <p:nvPicPr>
          <p:cNvPr id="10" name="Picture 9" descr="speach mark.eps"/>
          <p:cNvPicPr>
            <a:picLocks noChangeAspect="1"/>
          </p:cNvPicPr>
          <p:nvPr/>
        </p:nvPicPr>
        <p:blipFill rotWithShape="1">
          <a:blip r:embed="rId2" cstate="print">
            <a:duotone>
              <a:prstClr val="black"/>
              <a:srgbClr val="EDB009">
                <a:tint val="45000"/>
                <a:satMod val="400000"/>
              </a:srgbClr>
            </a:duotone>
            <a:extLst>
              <a:ext uri="{28A0092B-C50C-407E-A947-70E740481C1C}">
                <a14:useLocalDpi xmlns:a14="http://schemas.microsoft.com/office/drawing/2010/main" val="0"/>
              </a:ext>
            </a:extLst>
          </a:blip>
          <a:srcRect r="29867" b="53738"/>
          <a:stretch/>
        </p:blipFill>
        <p:spPr>
          <a:xfrm>
            <a:off x="7680310" y="571523"/>
            <a:ext cx="885170" cy="997274"/>
          </a:xfrm>
          <a:prstGeom prst="rect">
            <a:avLst/>
          </a:prstGeom>
        </p:spPr>
      </p:pic>
      <p:pic>
        <p:nvPicPr>
          <p:cNvPr id="7" name="Picture 6" descr="speach mark.eps"/>
          <p:cNvPicPr>
            <a:picLocks noChangeAspect="1"/>
          </p:cNvPicPr>
          <p:nvPr/>
        </p:nvPicPr>
        <p:blipFill rotWithShape="1">
          <a:blip r:embed="rId2" cstate="print">
            <a:duotone>
              <a:prstClr val="black"/>
              <a:srgbClr val="EDB009">
                <a:tint val="45000"/>
                <a:satMod val="400000"/>
              </a:srgbClr>
            </a:duotone>
            <a:extLst>
              <a:ext uri="{28A0092B-C50C-407E-A947-70E740481C1C}">
                <a14:useLocalDpi xmlns:a14="http://schemas.microsoft.com/office/drawing/2010/main" val="0"/>
              </a:ext>
            </a:extLst>
          </a:blip>
          <a:srcRect l="23489" t="45766"/>
          <a:stretch/>
        </p:blipFill>
        <p:spPr>
          <a:xfrm>
            <a:off x="8323422" y="958184"/>
            <a:ext cx="965676" cy="1169115"/>
          </a:xfrm>
          <a:prstGeom prst="rect">
            <a:avLst/>
          </a:prstGeom>
        </p:spPr>
      </p:pic>
    </p:spTree>
    <p:extLst>
      <p:ext uri="{BB962C8B-B14F-4D97-AF65-F5344CB8AC3E}">
        <p14:creationId xmlns:p14="http://schemas.microsoft.com/office/powerpoint/2010/main" val="102764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4725679" cy="584928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5851554"/>
            <a:ext cx="9906000" cy="1006445"/>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3" name="TextBox 2"/>
          <p:cNvSpPr txBox="1"/>
          <p:nvPr/>
        </p:nvSpPr>
        <p:spPr>
          <a:xfrm>
            <a:off x="3365500" y="6108666"/>
            <a:ext cx="6286500" cy="430887"/>
          </a:xfrm>
          <a:prstGeom prst="rect">
            <a:avLst/>
          </a:prstGeom>
          <a:noFill/>
        </p:spPr>
        <p:txBody>
          <a:bodyPr wrap="square" lIns="0" tIns="0" rIns="0" bIns="0" rtlCol="0">
            <a:spAutoFit/>
          </a:bodyPr>
          <a:lstStyle/>
          <a:p>
            <a:pPr algn="r">
              <a:spcBef>
                <a:spcPts val="600"/>
              </a:spcBef>
            </a:pPr>
            <a:r>
              <a:rPr lang="en-US" sz="2800" spc="54" dirty="0">
                <a:solidFill>
                  <a:schemeClr val="bg1"/>
                </a:solidFill>
                <a:cs typeface="Calibri"/>
              </a:rPr>
              <a:t>REDUCING </a:t>
            </a:r>
            <a:r>
              <a:rPr lang="en-US" sz="2800" spc="54" dirty="0">
                <a:solidFill>
                  <a:srgbClr val="EDB009"/>
                </a:solidFill>
                <a:cs typeface="Calibri"/>
              </a:rPr>
              <a:t>HARM </a:t>
            </a:r>
            <a:r>
              <a:rPr lang="en-US" sz="2800" spc="54" dirty="0">
                <a:solidFill>
                  <a:schemeClr val="bg1"/>
                </a:solidFill>
                <a:cs typeface="Calibri"/>
              </a:rPr>
              <a:t>ENABLING</a:t>
            </a:r>
            <a:r>
              <a:rPr lang="en-US" sz="2800" spc="54" dirty="0">
                <a:solidFill>
                  <a:srgbClr val="EDB009"/>
                </a:solidFill>
                <a:cs typeface="Calibri"/>
              </a:rPr>
              <a:t> RECOVERY</a:t>
            </a:r>
            <a:r>
              <a:rPr lang="en-US" sz="2800" spc="54" dirty="0">
                <a:solidFill>
                  <a:srgbClr val="70C8CF"/>
                </a:solidFill>
                <a:cs typeface="Calibri"/>
              </a:rPr>
              <a:t> </a:t>
            </a:r>
            <a:endParaRPr lang="en-US" sz="2800" spc="54" dirty="0">
              <a:solidFill>
                <a:schemeClr val="bg1"/>
              </a:solidFill>
              <a:cs typeface="Calibri"/>
            </a:endParaRPr>
          </a:p>
        </p:txBody>
      </p:sp>
      <p:grpSp>
        <p:nvGrpSpPr>
          <p:cNvPr id="16" name="Group 15"/>
          <p:cNvGrpSpPr/>
          <p:nvPr/>
        </p:nvGrpSpPr>
        <p:grpSpPr>
          <a:xfrm>
            <a:off x="609599" y="5264638"/>
            <a:ext cx="1244602" cy="1593362"/>
            <a:chOff x="618066" y="5264638"/>
            <a:chExt cx="1244602" cy="1593362"/>
          </a:xfrm>
        </p:grpSpPr>
        <p:sp>
          <p:nvSpPr>
            <p:cNvPr id="7" name="Rectangle 6"/>
            <p:cNvSpPr/>
            <p:nvPr/>
          </p:nvSpPr>
          <p:spPr>
            <a:xfrm>
              <a:off x="618068" y="5852746"/>
              <a:ext cx="1244600" cy="10052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18066" y="5264638"/>
              <a:ext cx="1244601" cy="124460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Master_ADA_Logo_Tex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33" y="5364574"/>
            <a:ext cx="1028700" cy="1279558"/>
          </a:xfrm>
          <a:prstGeom prst="rect">
            <a:avLst/>
          </a:prstGeom>
        </p:spPr>
      </p:pic>
      <p:sp>
        <p:nvSpPr>
          <p:cNvPr id="15" name="TextBox 14"/>
          <p:cNvSpPr txBox="1"/>
          <p:nvPr/>
        </p:nvSpPr>
        <p:spPr>
          <a:xfrm>
            <a:off x="169933" y="449398"/>
            <a:ext cx="4353515" cy="4639090"/>
          </a:xfrm>
          <a:prstGeom prst="rect">
            <a:avLst/>
          </a:prstGeom>
          <a:noFill/>
        </p:spPr>
        <p:txBody>
          <a:bodyPr wrap="square" lIns="0" tIns="0" rIns="0" bIns="0" rtlCol="0">
            <a:spAutoFit/>
          </a:bodyPr>
          <a:lstStyle/>
          <a:p>
            <a:pPr algn="ctr">
              <a:lnSpc>
                <a:spcPts val="3600"/>
              </a:lnSpc>
              <a:spcAft>
                <a:spcPts val="600"/>
              </a:spcAft>
            </a:pPr>
            <a:r>
              <a:rPr lang="en-GB" sz="3200" b="1" spc="22" dirty="0">
                <a:solidFill>
                  <a:schemeClr val="bg1"/>
                </a:solidFill>
                <a:cs typeface="Calibri Light"/>
              </a:rPr>
              <a:t>Sponsorship and Donations</a:t>
            </a:r>
          </a:p>
          <a:p>
            <a:pPr>
              <a:lnSpc>
                <a:spcPts val="3600"/>
              </a:lnSpc>
              <a:spcAft>
                <a:spcPts val="600"/>
              </a:spcAft>
            </a:pPr>
            <a:r>
              <a:rPr lang="en-GB" sz="1800" spc="22" dirty="0">
                <a:solidFill>
                  <a:schemeClr val="bg1"/>
                </a:solidFill>
                <a:latin typeface="Calibri Light"/>
                <a:cs typeface="Calibri Light"/>
              </a:rPr>
              <a:t>As a not-for-profit organisation, Alcohol &amp; Drugs Action (in order to develop and keep providing top quality services through innovation and flexibility), are grateful to receive sponsorship for its activities.  This includes its annual </a:t>
            </a:r>
            <a:r>
              <a:rPr lang="en-GB" sz="1800" b="1" i="1" spc="22" dirty="0">
                <a:solidFill>
                  <a:schemeClr val="bg1"/>
                </a:solidFill>
                <a:latin typeface="Calibri Light"/>
                <a:cs typeface="Calibri Light"/>
              </a:rPr>
              <a:t>Recovery Star Awards</a:t>
            </a:r>
            <a:r>
              <a:rPr lang="en-GB" sz="1800" spc="22" dirty="0">
                <a:solidFill>
                  <a:schemeClr val="bg1"/>
                </a:solidFill>
                <a:latin typeface="Calibri Light"/>
                <a:cs typeface="Calibri Light"/>
              </a:rPr>
              <a:t>, as well as general donations to support activities that directly benefit its service users.</a:t>
            </a:r>
          </a:p>
        </p:txBody>
      </p:sp>
      <p:pic>
        <p:nvPicPr>
          <p:cNvPr id="13" name="Picture 12">
            <a:extLst>
              <a:ext uri="{FF2B5EF4-FFF2-40B4-BE49-F238E27FC236}">
                <a16:creationId xmlns:a16="http://schemas.microsoft.com/office/drawing/2014/main" id="{946587D0-3B44-4AA7-9468-3016C08B6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679" y="2390027"/>
            <a:ext cx="5180321" cy="3460515"/>
          </a:xfrm>
          <a:prstGeom prst="rect">
            <a:avLst/>
          </a:prstGeom>
        </p:spPr>
      </p:pic>
      <p:pic>
        <p:nvPicPr>
          <p:cNvPr id="23" name="Picture 22">
            <a:extLst>
              <a:ext uri="{FF2B5EF4-FFF2-40B4-BE49-F238E27FC236}">
                <a16:creationId xmlns:a16="http://schemas.microsoft.com/office/drawing/2014/main" id="{BB09400B-0DDF-42F2-9FF2-E5A0B5DF0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548" y="318447"/>
            <a:ext cx="1921510" cy="1921510"/>
          </a:xfrm>
          <a:prstGeom prst="rect">
            <a:avLst/>
          </a:prstGeom>
        </p:spPr>
      </p:pic>
      <p:pic>
        <p:nvPicPr>
          <p:cNvPr id="29" name="Picture 28">
            <a:extLst>
              <a:ext uri="{FF2B5EF4-FFF2-40B4-BE49-F238E27FC236}">
                <a16:creationId xmlns:a16="http://schemas.microsoft.com/office/drawing/2014/main" id="{E68780F7-85F8-43B8-ADFB-6BEFA1D961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6856" y="449398"/>
            <a:ext cx="1794793" cy="1469125"/>
          </a:xfrm>
          <a:prstGeom prst="rect">
            <a:avLst/>
          </a:prstGeom>
        </p:spPr>
      </p:pic>
    </p:spTree>
    <p:extLst>
      <p:ext uri="{BB962C8B-B14F-4D97-AF65-F5344CB8AC3E}">
        <p14:creationId xmlns:p14="http://schemas.microsoft.com/office/powerpoint/2010/main" val="355069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273"/>
            <a:ext cx="4725679" cy="58492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5851554"/>
            <a:ext cx="9906000" cy="1006445"/>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a:p>
        </p:txBody>
      </p:sp>
      <p:sp>
        <p:nvSpPr>
          <p:cNvPr id="3" name="TextBox 2"/>
          <p:cNvSpPr txBox="1"/>
          <p:nvPr/>
        </p:nvSpPr>
        <p:spPr>
          <a:xfrm>
            <a:off x="3365500" y="6108666"/>
            <a:ext cx="6286500" cy="430887"/>
          </a:xfrm>
          <a:prstGeom prst="rect">
            <a:avLst/>
          </a:prstGeom>
          <a:noFill/>
        </p:spPr>
        <p:txBody>
          <a:bodyPr wrap="square" lIns="0" tIns="0" rIns="0" bIns="0" rtlCol="0">
            <a:spAutoFit/>
          </a:bodyPr>
          <a:lstStyle/>
          <a:p>
            <a:pPr algn="r">
              <a:spcBef>
                <a:spcPts val="600"/>
              </a:spcBef>
            </a:pPr>
            <a:r>
              <a:rPr lang="en-US" sz="2800" spc="54" dirty="0">
                <a:solidFill>
                  <a:schemeClr val="bg1"/>
                </a:solidFill>
                <a:cs typeface="Calibri"/>
              </a:rPr>
              <a:t>REDUCING</a:t>
            </a:r>
            <a:r>
              <a:rPr lang="en-US" sz="2800" spc="54" dirty="0">
                <a:solidFill>
                  <a:srgbClr val="211A62"/>
                </a:solidFill>
                <a:cs typeface="Calibri"/>
              </a:rPr>
              <a:t> </a:t>
            </a:r>
            <a:r>
              <a:rPr lang="en-US" sz="2800" spc="54" dirty="0">
                <a:solidFill>
                  <a:srgbClr val="EDB009"/>
                </a:solidFill>
                <a:cs typeface="Calibri"/>
              </a:rPr>
              <a:t>HARM </a:t>
            </a:r>
            <a:r>
              <a:rPr lang="en-US" sz="2800" spc="54" dirty="0">
                <a:solidFill>
                  <a:schemeClr val="bg1"/>
                </a:solidFill>
                <a:cs typeface="Calibri"/>
              </a:rPr>
              <a:t>ENABLING </a:t>
            </a:r>
            <a:r>
              <a:rPr lang="en-US" sz="2800" spc="54" dirty="0">
                <a:solidFill>
                  <a:srgbClr val="EDB009"/>
                </a:solidFill>
                <a:cs typeface="Calibri"/>
              </a:rPr>
              <a:t>RECOVERY</a:t>
            </a:r>
            <a:r>
              <a:rPr lang="en-US" sz="2800" spc="54" dirty="0">
                <a:solidFill>
                  <a:srgbClr val="70C8CF"/>
                </a:solidFill>
                <a:cs typeface="Calibri"/>
              </a:rPr>
              <a:t> </a:t>
            </a:r>
            <a:endParaRPr lang="en-US" sz="2800" spc="54" dirty="0">
              <a:solidFill>
                <a:schemeClr val="bg1"/>
              </a:solidFill>
              <a:cs typeface="Calibri"/>
            </a:endParaRPr>
          </a:p>
        </p:txBody>
      </p:sp>
      <p:grpSp>
        <p:nvGrpSpPr>
          <p:cNvPr id="16" name="Group 15"/>
          <p:cNvGrpSpPr/>
          <p:nvPr/>
        </p:nvGrpSpPr>
        <p:grpSpPr>
          <a:xfrm>
            <a:off x="609599" y="5264638"/>
            <a:ext cx="1244602" cy="1593362"/>
            <a:chOff x="618066" y="5264638"/>
            <a:chExt cx="1244602" cy="1593362"/>
          </a:xfrm>
        </p:grpSpPr>
        <p:sp>
          <p:nvSpPr>
            <p:cNvPr id="7" name="Rectangle 6"/>
            <p:cNvSpPr/>
            <p:nvPr/>
          </p:nvSpPr>
          <p:spPr>
            <a:xfrm>
              <a:off x="618068" y="5852746"/>
              <a:ext cx="1244600" cy="10052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18066" y="5264638"/>
              <a:ext cx="1244601" cy="124460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Master_ADA_Logo_Tex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33" y="5364574"/>
            <a:ext cx="1028700" cy="1279558"/>
          </a:xfrm>
          <a:prstGeom prst="rect">
            <a:avLst/>
          </a:prstGeom>
        </p:spPr>
      </p:pic>
      <p:sp>
        <p:nvSpPr>
          <p:cNvPr id="12" name="TextBox 11"/>
          <p:cNvSpPr txBox="1"/>
          <p:nvPr/>
        </p:nvSpPr>
        <p:spPr>
          <a:xfrm>
            <a:off x="740833" y="2093799"/>
            <a:ext cx="4513994" cy="3629199"/>
          </a:xfrm>
          <a:prstGeom prst="rect">
            <a:avLst/>
          </a:prstGeom>
          <a:noFill/>
        </p:spPr>
        <p:txBody>
          <a:bodyPr wrap="square" lIns="0" tIns="0" rIns="0" bIns="0" rtlCol="0">
            <a:spAutoFit/>
          </a:bodyPr>
          <a:lstStyle/>
          <a:p>
            <a:pPr>
              <a:lnSpc>
                <a:spcPts val="1600"/>
              </a:lnSpc>
              <a:spcAft>
                <a:spcPts val="900"/>
              </a:spcAft>
            </a:pPr>
            <a:r>
              <a:rPr lang="en-US" sz="1800" dirty="0">
                <a:solidFill>
                  <a:srgbClr val="EF6545"/>
                </a:solidFill>
                <a:cs typeface="Calibri"/>
              </a:rPr>
              <a:t>Please Contact Us at:</a:t>
            </a:r>
          </a:p>
          <a:p>
            <a:pPr>
              <a:lnSpc>
                <a:spcPts val="1400"/>
              </a:lnSpc>
            </a:pPr>
            <a:endParaRPr lang="en-US" sz="1800" b="1" dirty="0">
              <a:solidFill>
                <a:schemeClr val="accent6">
                  <a:lumMod val="50000"/>
                </a:schemeClr>
              </a:solidFill>
              <a:cs typeface="Calibri"/>
            </a:endParaRPr>
          </a:p>
          <a:p>
            <a:pPr>
              <a:lnSpc>
                <a:spcPts val="1400"/>
              </a:lnSpc>
            </a:pPr>
            <a:r>
              <a:rPr lang="en-US" sz="1800" b="1" dirty="0">
                <a:solidFill>
                  <a:schemeClr val="accent6">
                    <a:lumMod val="50000"/>
                  </a:schemeClr>
                </a:solidFill>
                <a:cs typeface="Calibri"/>
              </a:rPr>
              <a:t>Alcohol &amp; Drugs Action (ADA)</a:t>
            </a:r>
          </a:p>
          <a:p>
            <a:pPr>
              <a:lnSpc>
                <a:spcPts val="1400"/>
              </a:lnSpc>
            </a:pPr>
            <a:endParaRPr lang="en-US" sz="1800" b="1" dirty="0">
              <a:solidFill>
                <a:schemeClr val="accent6">
                  <a:lumMod val="50000"/>
                </a:schemeClr>
              </a:solidFill>
              <a:cs typeface="Calibri"/>
            </a:endParaRPr>
          </a:p>
          <a:p>
            <a:pPr>
              <a:lnSpc>
                <a:spcPts val="1400"/>
              </a:lnSpc>
            </a:pPr>
            <a:r>
              <a:rPr lang="en-US" sz="1800" b="1" dirty="0">
                <a:solidFill>
                  <a:schemeClr val="accent6">
                    <a:lumMod val="50000"/>
                  </a:schemeClr>
                </a:solidFill>
                <a:cs typeface="Calibri"/>
              </a:rPr>
              <a:t>7 Hadden Street</a:t>
            </a:r>
          </a:p>
          <a:p>
            <a:pPr>
              <a:lnSpc>
                <a:spcPts val="1400"/>
              </a:lnSpc>
            </a:pPr>
            <a:endParaRPr lang="en-US" sz="1800" b="1" dirty="0">
              <a:solidFill>
                <a:schemeClr val="accent6">
                  <a:lumMod val="50000"/>
                </a:schemeClr>
              </a:solidFill>
              <a:cs typeface="Calibri"/>
            </a:endParaRPr>
          </a:p>
          <a:p>
            <a:pPr>
              <a:lnSpc>
                <a:spcPts val="1400"/>
              </a:lnSpc>
              <a:spcAft>
                <a:spcPts val="1200"/>
              </a:spcAft>
            </a:pPr>
            <a:r>
              <a:rPr lang="en-US" sz="1800" b="1" dirty="0">
                <a:solidFill>
                  <a:schemeClr val="accent6">
                    <a:lumMod val="50000"/>
                  </a:schemeClr>
                </a:solidFill>
                <a:cs typeface="Calibri"/>
              </a:rPr>
              <a:t>Aberdeen  AB11 6NU</a:t>
            </a:r>
          </a:p>
          <a:p>
            <a:pPr>
              <a:lnSpc>
                <a:spcPts val="1400"/>
              </a:lnSpc>
              <a:tabLst>
                <a:tab pos="1252538" algn="l"/>
              </a:tabLst>
            </a:pPr>
            <a:r>
              <a:rPr lang="en-US" sz="1800" b="1" dirty="0">
                <a:solidFill>
                  <a:schemeClr val="accent6">
                    <a:lumMod val="75000"/>
                  </a:schemeClr>
                </a:solidFill>
                <a:cs typeface="Calibri"/>
              </a:rPr>
              <a:t>Helpline: </a:t>
            </a:r>
            <a:r>
              <a:rPr lang="en-US" sz="1800" b="1" dirty="0">
                <a:solidFill>
                  <a:schemeClr val="accent6">
                    <a:lumMod val="50000"/>
                  </a:schemeClr>
                </a:solidFill>
                <a:cs typeface="Calibri"/>
              </a:rPr>
              <a:t>01224 594700</a:t>
            </a:r>
          </a:p>
          <a:p>
            <a:pPr>
              <a:lnSpc>
                <a:spcPts val="1400"/>
              </a:lnSpc>
              <a:tabLst>
                <a:tab pos="1252538" algn="l"/>
              </a:tabLst>
            </a:pPr>
            <a:endParaRPr lang="en-US" sz="1800" b="1" dirty="0">
              <a:solidFill>
                <a:schemeClr val="accent6">
                  <a:lumMod val="75000"/>
                </a:schemeClr>
              </a:solidFill>
              <a:cs typeface="Calibri"/>
            </a:endParaRPr>
          </a:p>
          <a:p>
            <a:pPr>
              <a:lnSpc>
                <a:spcPts val="1400"/>
              </a:lnSpc>
              <a:tabLst>
                <a:tab pos="1252538" algn="l"/>
              </a:tabLst>
            </a:pPr>
            <a:r>
              <a:rPr lang="en-US" sz="1800" b="1" dirty="0">
                <a:solidFill>
                  <a:schemeClr val="accent6">
                    <a:lumMod val="75000"/>
                  </a:schemeClr>
                </a:solidFill>
                <a:cs typeface="Calibri"/>
              </a:rPr>
              <a:t>Business Support: </a:t>
            </a:r>
            <a:r>
              <a:rPr lang="en-US" sz="1800" b="1" dirty="0">
                <a:solidFill>
                  <a:schemeClr val="accent6">
                    <a:lumMod val="50000"/>
                  </a:schemeClr>
                </a:solidFill>
                <a:cs typeface="Calibri"/>
              </a:rPr>
              <a:t>01224 577120</a:t>
            </a:r>
          </a:p>
          <a:p>
            <a:pPr>
              <a:lnSpc>
                <a:spcPts val="1400"/>
              </a:lnSpc>
              <a:spcAft>
                <a:spcPts val="600"/>
              </a:spcAft>
              <a:tabLst>
                <a:tab pos="1252538" algn="l"/>
              </a:tabLst>
            </a:pPr>
            <a:endParaRPr lang="en-US" sz="1800" b="1" dirty="0">
              <a:solidFill>
                <a:schemeClr val="accent6">
                  <a:lumMod val="75000"/>
                </a:schemeClr>
              </a:solidFill>
              <a:cs typeface="Calibri"/>
            </a:endParaRPr>
          </a:p>
          <a:p>
            <a:pPr>
              <a:lnSpc>
                <a:spcPts val="1400"/>
              </a:lnSpc>
              <a:spcAft>
                <a:spcPts val="600"/>
              </a:spcAft>
              <a:tabLst>
                <a:tab pos="1252538" algn="l"/>
              </a:tabLst>
            </a:pPr>
            <a:r>
              <a:rPr lang="en-US" sz="1800" b="1" dirty="0">
                <a:solidFill>
                  <a:schemeClr val="accent6">
                    <a:lumMod val="75000"/>
                  </a:schemeClr>
                </a:solidFill>
                <a:cs typeface="Calibri"/>
              </a:rPr>
              <a:t>E-mail: </a:t>
            </a:r>
            <a:r>
              <a:rPr lang="en-US" sz="1800" b="1" dirty="0">
                <a:solidFill>
                  <a:schemeClr val="accent6">
                    <a:lumMod val="50000"/>
                  </a:schemeClr>
                </a:solidFill>
                <a:cs typeface="Calibri"/>
              </a:rPr>
              <a:t>info@alcoholanddrugsaction.org.uk</a:t>
            </a:r>
          </a:p>
          <a:p>
            <a:pPr>
              <a:lnSpc>
                <a:spcPts val="1400"/>
              </a:lnSpc>
              <a:spcAft>
                <a:spcPts val="1800"/>
              </a:spcAft>
              <a:tabLst>
                <a:tab pos="1252538" algn="l"/>
              </a:tabLst>
            </a:pPr>
            <a:endParaRPr lang="en-US" sz="1800" b="1" dirty="0">
              <a:solidFill>
                <a:schemeClr val="accent6">
                  <a:lumMod val="50000"/>
                </a:schemeClr>
              </a:solidFill>
              <a:cs typeface="Calibri"/>
            </a:endParaRPr>
          </a:p>
          <a:p>
            <a:pPr>
              <a:lnSpc>
                <a:spcPts val="1400"/>
              </a:lnSpc>
              <a:spcAft>
                <a:spcPts val="1800"/>
              </a:spcAft>
              <a:tabLst>
                <a:tab pos="1252538" algn="l"/>
              </a:tabLst>
            </a:pPr>
            <a:r>
              <a:rPr lang="en-US" sz="1800" b="1" dirty="0">
                <a:solidFill>
                  <a:schemeClr val="accent6">
                    <a:lumMod val="50000"/>
                  </a:schemeClr>
                </a:solidFill>
                <a:cs typeface="Calibri"/>
              </a:rPr>
              <a:t>www.alcoholanddrugsaction.co.uk</a:t>
            </a:r>
          </a:p>
          <a:p>
            <a:pPr>
              <a:lnSpc>
                <a:spcPts val="1600"/>
              </a:lnSpc>
              <a:spcAft>
                <a:spcPts val="300"/>
              </a:spcAft>
            </a:pPr>
            <a:endParaRPr lang="en-GB" sz="1400" spc="22" dirty="0">
              <a:solidFill>
                <a:schemeClr val="accent6">
                  <a:lumMod val="50000"/>
                </a:schemeClr>
              </a:solidFill>
              <a:latin typeface="Calibri Light"/>
              <a:cs typeface="Calibri Light"/>
            </a:endParaRPr>
          </a:p>
        </p:txBody>
      </p:sp>
      <p:sp>
        <p:nvSpPr>
          <p:cNvPr id="13" name="TextBox 12"/>
          <p:cNvSpPr txBox="1"/>
          <p:nvPr/>
        </p:nvSpPr>
        <p:spPr>
          <a:xfrm>
            <a:off x="568949" y="1248876"/>
            <a:ext cx="5192580" cy="680186"/>
          </a:xfrm>
          <a:prstGeom prst="rect">
            <a:avLst/>
          </a:prstGeom>
          <a:noFill/>
        </p:spPr>
        <p:txBody>
          <a:bodyPr wrap="square" rtlCol="0">
            <a:spAutoFit/>
          </a:bodyPr>
          <a:lstStyle/>
          <a:p>
            <a:pPr>
              <a:lnSpc>
                <a:spcPts val="4000"/>
              </a:lnSpc>
            </a:pPr>
            <a:r>
              <a:rPr lang="en-US" sz="6000" dirty="0">
                <a:solidFill>
                  <a:srgbClr val="EF6545"/>
                </a:solidFill>
              </a:rPr>
              <a:t>To get in touch</a:t>
            </a:r>
          </a:p>
        </p:txBody>
      </p:sp>
      <p:pic>
        <p:nvPicPr>
          <p:cNvPr id="5" name="Picture 4">
            <a:extLst>
              <a:ext uri="{FF2B5EF4-FFF2-40B4-BE49-F238E27FC236}">
                <a16:creationId xmlns:a16="http://schemas.microsoft.com/office/drawing/2014/main" id="{535178BF-C9A3-4841-8065-A9FB26D3C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688" y="715743"/>
            <a:ext cx="2616747" cy="2616747"/>
          </a:xfrm>
          <a:prstGeom prst="rect">
            <a:avLst/>
          </a:prstGeom>
        </p:spPr>
      </p:pic>
      <p:pic>
        <p:nvPicPr>
          <p:cNvPr id="9" name="Picture 8">
            <a:extLst>
              <a:ext uri="{FF2B5EF4-FFF2-40B4-BE49-F238E27FC236}">
                <a16:creationId xmlns:a16="http://schemas.microsoft.com/office/drawing/2014/main" id="{34C1039E-0D8F-427C-8003-94A0D4A7D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212" y="3101209"/>
            <a:ext cx="2616747" cy="2616747"/>
          </a:xfrm>
          <a:prstGeom prst="rect">
            <a:avLst/>
          </a:prstGeom>
        </p:spPr>
      </p:pic>
    </p:spTree>
    <p:extLst>
      <p:ext uri="{BB962C8B-B14F-4D97-AF65-F5344CB8AC3E}">
        <p14:creationId xmlns:p14="http://schemas.microsoft.com/office/powerpoint/2010/main" val="407368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0" y="826101"/>
            <a:ext cx="1430867"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3" y="237119"/>
            <a:ext cx="988021" cy="523220"/>
          </a:xfrm>
          <a:prstGeom prst="rect">
            <a:avLst/>
          </a:prstGeom>
        </p:spPr>
        <p:txBody>
          <a:bodyPr wrap="none">
            <a:spAutoFit/>
          </a:bodyPr>
          <a:lstStyle/>
          <a:p>
            <a:r>
              <a:rPr lang="en-US" sz="2800" dirty="0">
                <a:solidFill>
                  <a:schemeClr val="bg1"/>
                </a:solidFill>
                <a:cs typeface="Calibri"/>
              </a:rPr>
              <a:t>NEED</a:t>
            </a:r>
            <a:endParaRPr lang="en-US" sz="2800" dirty="0">
              <a:solidFill>
                <a:schemeClr val="bg1"/>
              </a:solidFill>
            </a:endParaRPr>
          </a:p>
        </p:txBody>
      </p:sp>
      <p:sp>
        <p:nvSpPr>
          <p:cNvPr id="5" name="TextBox 4"/>
          <p:cNvSpPr txBox="1"/>
          <p:nvPr/>
        </p:nvSpPr>
        <p:spPr>
          <a:xfrm>
            <a:off x="677334" y="3984920"/>
            <a:ext cx="3682999" cy="1318053"/>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within Scotland are drinking above the recommended safe levels which will result in long term health effects</a:t>
            </a:r>
            <a:endParaRPr lang="en-GB" sz="2000" spc="22" dirty="0">
              <a:solidFill>
                <a:schemeClr val="accent6">
                  <a:lumMod val="50000"/>
                </a:schemeClr>
              </a:solidFill>
              <a:latin typeface="Calibri Light"/>
              <a:cs typeface="Calibri Light"/>
            </a:endParaRPr>
          </a:p>
        </p:txBody>
      </p:sp>
      <p:sp>
        <p:nvSpPr>
          <p:cNvPr id="19" name="TextBox 18"/>
          <p:cNvSpPr txBox="1"/>
          <p:nvPr/>
        </p:nvSpPr>
        <p:spPr>
          <a:xfrm>
            <a:off x="540693" y="1918818"/>
            <a:ext cx="4945707" cy="1938992"/>
          </a:xfrm>
          <a:prstGeom prst="rect">
            <a:avLst/>
          </a:prstGeom>
          <a:noFill/>
        </p:spPr>
        <p:txBody>
          <a:bodyPr wrap="square" rtlCol="0">
            <a:spAutoFit/>
          </a:bodyPr>
          <a:lstStyle/>
          <a:p>
            <a:r>
              <a:rPr lang="en-US" sz="6000" dirty="0">
                <a:solidFill>
                  <a:srgbClr val="EF6545"/>
                </a:solidFill>
              </a:rPr>
              <a:t>25% Men</a:t>
            </a:r>
          </a:p>
          <a:p>
            <a:r>
              <a:rPr lang="en-US" sz="6000" dirty="0">
                <a:solidFill>
                  <a:srgbClr val="EF6545"/>
                </a:solidFill>
              </a:rPr>
              <a:t>18% Women</a:t>
            </a:r>
          </a:p>
        </p:txBody>
      </p:sp>
      <p:sp>
        <p:nvSpPr>
          <p:cNvPr id="27" name="TextBox 26"/>
          <p:cNvSpPr txBox="1"/>
          <p:nvPr/>
        </p:nvSpPr>
        <p:spPr>
          <a:xfrm>
            <a:off x="643890" y="987292"/>
            <a:ext cx="484251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IS THE PROBLEM</a:t>
            </a:r>
          </a:p>
          <a:p>
            <a:pPr>
              <a:lnSpc>
                <a:spcPts val="2400"/>
              </a:lnSpc>
            </a:pPr>
            <a:r>
              <a:rPr lang="en-US" sz="2000" cap="all" spc="54" dirty="0">
                <a:solidFill>
                  <a:schemeClr val="bg1"/>
                </a:solidFill>
                <a:latin typeface="Calibri"/>
                <a:cs typeface="Calibri"/>
              </a:rPr>
              <a:t>THAT WE ARE TRYING TO ADDRESS?</a:t>
            </a:r>
          </a:p>
        </p:txBody>
      </p:sp>
      <p:pic>
        <p:nvPicPr>
          <p:cNvPr id="2" name="Picture 1" descr="wine and glass graphic.png"/>
          <p:cNvPicPr>
            <a:picLocks noChangeAspect="1"/>
          </p:cNvPicPr>
          <p:nvPr/>
        </p:nvPicPr>
        <p:blipFill rotWithShape="1">
          <a:blip r:embed="rId2" cstate="print">
            <a:extLst>
              <a:ext uri="{28A0092B-C50C-407E-A947-70E740481C1C}">
                <a14:useLocalDpi xmlns:a14="http://schemas.microsoft.com/office/drawing/2010/main" val="0"/>
              </a:ext>
            </a:extLst>
          </a:blip>
          <a:srcRect r="13448"/>
          <a:stretch/>
        </p:blipFill>
        <p:spPr>
          <a:xfrm>
            <a:off x="5460017" y="626125"/>
            <a:ext cx="4445984" cy="5603315"/>
          </a:xfrm>
          <a:prstGeom prst="rect">
            <a:avLst/>
          </a:prstGeom>
        </p:spPr>
      </p:pic>
    </p:spTree>
    <p:extLst>
      <p:ext uri="{BB962C8B-B14F-4D97-AF65-F5344CB8AC3E}">
        <p14:creationId xmlns:p14="http://schemas.microsoft.com/office/powerpoint/2010/main" val="310886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3890" y="987292"/>
            <a:ext cx="861822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IS THE PROBLEM</a:t>
            </a:r>
          </a:p>
          <a:p>
            <a:pPr>
              <a:lnSpc>
                <a:spcPts val="2400"/>
              </a:lnSpc>
            </a:pPr>
            <a:r>
              <a:rPr lang="en-US" sz="2000" cap="all" spc="54" dirty="0">
                <a:solidFill>
                  <a:schemeClr val="bg1"/>
                </a:solidFill>
                <a:latin typeface="Calibri"/>
                <a:cs typeface="Calibri"/>
              </a:rPr>
              <a:t>THAT WE ARE TRYING TO ADDRESS?</a:t>
            </a:r>
          </a:p>
        </p:txBody>
      </p:sp>
      <p:cxnSp>
        <p:nvCxnSpPr>
          <p:cNvPr id="4" name="Straight Connector 3"/>
          <p:cNvCxnSpPr/>
          <p:nvPr/>
        </p:nvCxnSpPr>
        <p:spPr>
          <a:xfrm>
            <a:off x="0" y="826101"/>
            <a:ext cx="1430867"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0944" y="3924440"/>
            <a:ext cx="4110566" cy="995999"/>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(this includes health, social services, reduced productivity and crime), resulting in an overall cost of</a:t>
            </a:r>
            <a:endParaRPr lang="en-GB" sz="2000" spc="22" dirty="0">
              <a:solidFill>
                <a:schemeClr val="accent6">
                  <a:lumMod val="50000"/>
                </a:schemeClr>
              </a:solidFill>
              <a:latin typeface="Calibri Light"/>
              <a:cs typeface="Calibri Light"/>
            </a:endParaRPr>
          </a:p>
        </p:txBody>
      </p:sp>
      <p:sp>
        <p:nvSpPr>
          <p:cNvPr id="6" name="Rectangle 5"/>
          <p:cNvSpPr/>
          <p:nvPr/>
        </p:nvSpPr>
        <p:spPr>
          <a:xfrm>
            <a:off x="540693" y="237119"/>
            <a:ext cx="988021" cy="523220"/>
          </a:xfrm>
          <a:prstGeom prst="rect">
            <a:avLst/>
          </a:prstGeom>
        </p:spPr>
        <p:txBody>
          <a:bodyPr wrap="none">
            <a:spAutoFit/>
          </a:bodyPr>
          <a:lstStyle/>
          <a:p>
            <a:r>
              <a:rPr lang="en-US" sz="2800" dirty="0">
                <a:solidFill>
                  <a:schemeClr val="bg1"/>
                </a:solidFill>
                <a:cs typeface="Calibri"/>
              </a:rPr>
              <a:t>NEED</a:t>
            </a:r>
            <a:endParaRPr lang="en-US" sz="2800" dirty="0">
              <a:solidFill>
                <a:schemeClr val="bg1"/>
              </a:solidFill>
            </a:endParaRPr>
          </a:p>
        </p:txBody>
      </p:sp>
      <p:sp>
        <p:nvSpPr>
          <p:cNvPr id="19" name="TextBox 18"/>
          <p:cNvSpPr txBox="1"/>
          <p:nvPr/>
        </p:nvSpPr>
        <p:spPr>
          <a:xfrm>
            <a:off x="476641" y="3206221"/>
            <a:ext cx="5414435" cy="632652"/>
          </a:xfrm>
          <a:prstGeom prst="rect">
            <a:avLst/>
          </a:prstGeom>
          <a:noFill/>
        </p:spPr>
        <p:txBody>
          <a:bodyPr wrap="square" rtlCol="0">
            <a:spAutoFit/>
          </a:bodyPr>
          <a:lstStyle/>
          <a:p>
            <a:pPr>
              <a:lnSpc>
                <a:spcPts val="4000"/>
              </a:lnSpc>
            </a:pPr>
            <a:r>
              <a:rPr lang="en-US" sz="4400" dirty="0">
                <a:solidFill>
                  <a:srgbClr val="EF6545"/>
                </a:solidFill>
              </a:rPr>
              <a:t>£120.92 </a:t>
            </a:r>
            <a:r>
              <a:rPr lang="en-US" sz="2800" dirty="0">
                <a:solidFill>
                  <a:srgbClr val="EF6545"/>
                </a:solidFill>
              </a:rPr>
              <a:t>million per year</a:t>
            </a:r>
          </a:p>
        </p:txBody>
      </p:sp>
      <p:sp>
        <p:nvSpPr>
          <p:cNvPr id="9" name="TextBox 8"/>
          <p:cNvSpPr txBox="1"/>
          <p:nvPr/>
        </p:nvSpPr>
        <p:spPr>
          <a:xfrm>
            <a:off x="590943" y="2397101"/>
            <a:ext cx="4110567" cy="662575"/>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In Aberdeen City alone the overall calculated cost of alcohol harm is</a:t>
            </a:r>
            <a:endParaRPr lang="en-GB" sz="2000" spc="22" dirty="0">
              <a:solidFill>
                <a:schemeClr val="accent6">
                  <a:lumMod val="50000"/>
                </a:schemeClr>
              </a:solidFill>
              <a:latin typeface="Calibri Light"/>
              <a:cs typeface="Calibri Light"/>
            </a:endParaRPr>
          </a:p>
        </p:txBody>
      </p:sp>
      <p:sp>
        <p:nvSpPr>
          <p:cNvPr id="10" name="TextBox 9"/>
          <p:cNvSpPr txBox="1"/>
          <p:nvPr/>
        </p:nvSpPr>
        <p:spPr>
          <a:xfrm>
            <a:off x="516022" y="5013726"/>
            <a:ext cx="2857502" cy="632652"/>
          </a:xfrm>
          <a:prstGeom prst="rect">
            <a:avLst/>
          </a:prstGeom>
          <a:noFill/>
        </p:spPr>
        <p:txBody>
          <a:bodyPr wrap="square" rtlCol="0">
            <a:spAutoFit/>
          </a:bodyPr>
          <a:lstStyle/>
          <a:p>
            <a:pPr>
              <a:lnSpc>
                <a:spcPts val="4000"/>
              </a:lnSpc>
            </a:pPr>
            <a:r>
              <a:rPr lang="en-US" sz="4400" dirty="0">
                <a:solidFill>
                  <a:srgbClr val="EF6545"/>
                </a:solidFill>
              </a:rPr>
              <a:t>£557 </a:t>
            </a:r>
            <a:r>
              <a:rPr lang="en-US" sz="2800" dirty="0">
                <a:solidFill>
                  <a:srgbClr val="EF6545"/>
                </a:solidFill>
              </a:rPr>
              <a:t>per head</a:t>
            </a:r>
          </a:p>
        </p:txBody>
      </p:sp>
      <p:pic>
        <p:nvPicPr>
          <p:cNvPr id="2" name="Picture 1" descr="aberdeen on map graphic.png"/>
          <p:cNvPicPr>
            <a:picLocks noChangeAspect="1"/>
          </p:cNvPicPr>
          <p:nvPr/>
        </p:nvPicPr>
        <p:blipFill rotWithShape="1">
          <a:blip r:embed="rId2" cstate="print">
            <a:extLst>
              <a:ext uri="{28A0092B-C50C-407E-A947-70E740481C1C}">
                <a14:useLocalDpi xmlns:a14="http://schemas.microsoft.com/office/drawing/2010/main" val="0"/>
              </a:ext>
            </a:extLst>
          </a:blip>
          <a:srcRect r="13125"/>
          <a:stretch/>
        </p:blipFill>
        <p:spPr>
          <a:xfrm>
            <a:off x="5610387" y="1313280"/>
            <a:ext cx="4295613" cy="4944602"/>
          </a:xfrm>
          <a:prstGeom prst="rect">
            <a:avLst/>
          </a:prstGeom>
        </p:spPr>
      </p:pic>
    </p:spTree>
    <p:extLst>
      <p:ext uri="{BB962C8B-B14F-4D97-AF65-F5344CB8AC3E}">
        <p14:creationId xmlns:p14="http://schemas.microsoft.com/office/powerpoint/2010/main" val="287745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3890" y="987292"/>
            <a:ext cx="861822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IS THE PROBLEM</a:t>
            </a:r>
          </a:p>
          <a:p>
            <a:pPr>
              <a:lnSpc>
                <a:spcPts val="2400"/>
              </a:lnSpc>
            </a:pPr>
            <a:r>
              <a:rPr lang="en-US" sz="2000" cap="all" spc="54" dirty="0">
                <a:solidFill>
                  <a:schemeClr val="bg1"/>
                </a:solidFill>
                <a:latin typeface="Calibri"/>
                <a:cs typeface="Calibri"/>
              </a:rPr>
              <a:t>THAT WE ARE TRYING TO ADDRESS?</a:t>
            </a:r>
          </a:p>
        </p:txBody>
      </p:sp>
      <p:cxnSp>
        <p:nvCxnSpPr>
          <p:cNvPr id="4" name="Straight Connector 3"/>
          <p:cNvCxnSpPr/>
          <p:nvPr/>
        </p:nvCxnSpPr>
        <p:spPr>
          <a:xfrm>
            <a:off x="0" y="826101"/>
            <a:ext cx="1430867"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0944" y="4677850"/>
            <a:ext cx="4110566" cy="984629"/>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are estimated to be lost each year by people missing work due to the effects of alcohol</a:t>
            </a:r>
            <a:endParaRPr lang="en-GB" sz="2000" spc="22" dirty="0">
              <a:solidFill>
                <a:schemeClr val="accent6">
                  <a:lumMod val="50000"/>
                </a:schemeClr>
              </a:solidFill>
              <a:latin typeface="Calibri Light"/>
              <a:cs typeface="Calibri Light"/>
            </a:endParaRPr>
          </a:p>
        </p:txBody>
      </p:sp>
      <p:sp>
        <p:nvSpPr>
          <p:cNvPr id="6" name="Rectangle 5"/>
          <p:cNvSpPr/>
          <p:nvPr/>
        </p:nvSpPr>
        <p:spPr>
          <a:xfrm>
            <a:off x="540693" y="237119"/>
            <a:ext cx="988021" cy="523220"/>
          </a:xfrm>
          <a:prstGeom prst="rect">
            <a:avLst/>
          </a:prstGeom>
        </p:spPr>
        <p:txBody>
          <a:bodyPr wrap="none">
            <a:spAutoFit/>
          </a:bodyPr>
          <a:lstStyle/>
          <a:p>
            <a:r>
              <a:rPr lang="en-US" sz="2800" dirty="0">
                <a:solidFill>
                  <a:schemeClr val="bg1"/>
                </a:solidFill>
                <a:cs typeface="Calibri"/>
              </a:rPr>
              <a:t>NEED</a:t>
            </a:r>
            <a:endParaRPr lang="en-US" sz="2800" dirty="0">
              <a:solidFill>
                <a:schemeClr val="bg1"/>
              </a:solidFill>
            </a:endParaRPr>
          </a:p>
        </p:txBody>
      </p:sp>
      <p:sp>
        <p:nvSpPr>
          <p:cNvPr id="19" name="TextBox 18"/>
          <p:cNvSpPr txBox="1"/>
          <p:nvPr/>
        </p:nvSpPr>
        <p:spPr>
          <a:xfrm>
            <a:off x="476641" y="3544911"/>
            <a:ext cx="5414435" cy="1104576"/>
          </a:xfrm>
          <a:prstGeom prst="rect">
            <a:avLst/>
          </a:prstGeom>
          <a:noFill/>
        </p:spPr>
        <p:txBody>
          <a:bodyPr wrap="square" rtlCol="0">
            <a:spAutoFit/>
          </a:bodyPr>
          <a:lstStyle/>
          <a:p>
            <a:pPr>
              <a:lnSpc>
                <a:spcPts val="4000"/>
              </a:lnSpc>
            </a:pPr>
            <a:r>
              <a:rPr lang="en-US" sz="7200" dirty="0">
                <a:solidFill>
                  <a:srgbClr val="EF6545"/>
                </a:solidFill>
              </a:rPr>
              <a:t>1.7</a:t>
            </a:r>
            <a:r>
              <a:rPr lang="en-US" sz="6000" dirty="0">
                <a:solidFill>
                  <a:srgbClr val="EF6545"/>
                </a:solidFill>
              </a:rPr>
              <a:t> million</a:t>
            </a:r>
            <a:r>
              <a:rPr lang="en-US" sz="2800" dirty="0">
                <a:solidFill>
                  <a:srgbClr val="EF6545"/>
                </a:solidFill>
              </a:rPr>
              <a:t> </a:t>
            </a:r>
          </a:p>
          <a:p>
            <a:pPr>
              <a:lnSpc>
                <a:spcPts val="4000"/>
              </a:lnSpc>
            </a:pPr>
            <a:r>
              <a:rPr lang="en-US" sz="2800" dirty="0">
                <a:solidFill>
                  <a:srgbClr val="EF6545"/>
                </a:solidFill>
              </a:rPr>
              <a:t>working days</a:t>
            </a:r>
          </a:p>
        </p:txBody>
      </p:sp>
      <p:sp>
        <p:nvSpPr>
          <p:cNvPr id="9" name="TextBox 8"/>
          <p:cNvSpPr txBox="1"/>
          <p:nvPr/>
        </p:nvSpPr>
        <p:spPr>
          <a:xfrm>
            <a:off x="590943" y="2874031"/>
            <a:ext cx="3069167" cy="329150"/>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In Scotland, an estimated</a:t>
            </a:r>
            <a:endParaRPr lang="en-GB" sz="2000" spc="22" dirty="0">
              <a:solidFill>
                <a:schemeClr val="accent6">
                  <a:lumMod val="50000"/>
                </a:schemeClr>
              </a:solidFill>
              <a:latin typeface="Calibri Light"/>
              <a:cs typeface="Calibri Light"/>
            </a:endParaRPr>
          </a:p>
        </p:txBody>
      </p:sp>
      <p:pic>
        <p:nvPicPr>
          <p:cNvPr id="8" name="Picture 7" descr="workers.png"/>
          <p:cNvPicPr>
            <a:picLocks noChangeAspect="1"/>
          </p:cNvPicPr>
          <p:nvPr/>
        </p:nvPicPr>
        <p:blipFill rotWithShape="1">
          <a:blip r:embed="rId2" cstate="print">
            <a:extLst>
              <a:ext uri="{28A0092B-C50C-407E-A947-70E740481C1C}">
                <a14:useLocalDpi xmlns:a14="http://schemas.microsoft.com/office/drawing/2010/main" val="0"/>
              </a:ext>
            </a:extLst>
          </a:blip>
          <a:srcRect r="6195"/>
          <a:stretch/>
        </p:blipFill>
        <p:spPr>
          <a:xfrm>
            <a:off x="5325535" y="1336990"/>
            <a:ext cx="4580466" cy="4725144"/>
          </a:xfrm>
          <a:prstGeom prst="rect">
            <a:avLst/>
          </a:prstGeom>
        </p:spPr>
      </p:pic>
    </p:spTree>
    <p:extLst>
      <p:ext uri="{BB962C8B-B14F-4D97-AF65-F5344CB8AC3E}">
        <p14:creationId xmlns:p14="http://schemas.microsoft.com/office/powerpoint/2010/main" val="102449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3890" y="987292"/>
            <a:ext cx="861822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IS THE PROBLEM</a:t>
            </a:r>
          </a:p>
          <a:p>
            <a:pPr>
              <a:lnSpc>
                <a:spcPts val="2400"/>
              </a:lnSpc>
            </a:pPr>
            <a:r>
              <a:rPr lang="en-US" sz="2000" cap="all" spc="54" dirty="0">
                <a:solidFill>
                  <a:schemeClr val="bg1"/>
                </a:solidFill>
                <a:latin typeface="Calibri"/>
                <a:cs typeface="Calibri"/>
              </a:rPr>
              <a:t>THAT WE ARE TRYING TO ADDRESS?</a:t>
            </a:r>
          </a:p>
        </p:txBody>
      </p:sp>
      <p:cxnSp>
        <p:nvCxnSpPr>
          <p:cNvPr id="4" name="Straight Connector 3"/>
          <p:cNvCxnSpPr/>
          <p:nvPr/>
        </p:nvCxnSpPr>
        <p:spPr>
          <a:xfrm>
            <a:off x="0" y="826101"/>
            <a:ext cx="1430867"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0693" y="4696743"/>
            <a:ext cx="4110566" cy="651204"/>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with Cannabis (5%) being the most commonly reported drug used</a:t>
            </a:r>
            <a:endParaRPr lang="en-GB" sz="2000" spc="22" dirty="0">
              <a:solidFill>
                <a:schemeClr val="accent6">
                  <a:lumMod val="50000"/>
                </a:schemeClr>
              </a:solidFill>
              <a:latin typeface="Calibri Light"/>
              <a:cs typeface="Calibri Light"/>
            </a:endParaRPr>
          </a:p>
        </p:txBody>
      </p:sp>
      <p:sp>
        <p:nvSpPr>
          <p:cNvPr id="6" name="Rectangle 5"/>
          <p:cNvSpPr/>
          <p:nvPr/>
        </p:nvSpPr>
        <p:spPr>
          <a:xfrm>
            <a:off x="540693" y="237119"/>
            <a:ext cx="988021" cy="523220"/>
          </a:xfrm>
          <a:prstGeom prst="rect">
            <a:avLst/>
          </a:prstGeom>
        </p:spPr>
        <p:txBody>
          <a:bodyPr wrap="none">
            <a:spAutoFit/>
          </a:bodyPr>
          <a:lstStyle/>
          <a:p>
            <a:r>
              <a:rPr lang="en-US" sz="2800" dirty="0">
                <a:solidFill>
                  <a:schemeClr val="bg1"/>
                </a:solidFill>
                <a:cs typeface="Calibri"/>
              </a:rPr>
              <a:t>NEED</a:t>
            </a:r>
            <a:endParaRPr lang="en-US" sz="2800" dirty="0">
              <a:solidFill>
                <a:schemeClr val="bg1"/>
              </a:solidFill>
            </a:endParaRPr>
          </a:p>
        </p:txBody>
      </p:sp>
      <p:sp>
        <p:nvSpPr>
          <p:cNvPr id="19" name="TextBox 18"/>
          <p:cNvSpPr txBox="1"/>
          <p:nvPr/>
        </p:nvSpPr>
        <p:spPr>
          <a:xfrm>
            <a:off x="428088" y="2266983"/>
            <a:ext cx="5414435" cy="2124299"/>
          </a:xfrm>
          <a:prstGeom prst="rect">
            <a:avLst/>
          </a:prstGeom>
          <a:noFill/>
        </p:spPr>
        <p:txBody>
          <a:bodyPr wrap="square" rtlCol="0">
            <a:spAutoFit/>
          </a:bodyPr>
          <a:lstStyle/>
          <a:p>
            <a:pPr>
              <a:lnSpc>
                <a:spcPts val="4000"/>
              </a:lnSpc>
            </a:pPr>
            <a:r>
              <a:rPr lang="en-US" sz="3200" dirty="0">
                <a:solidFill>
                  <a:srgbClr val="EF6545"/>
                </a:solidFill>
              </a:rPr>
              <a:t>6% of the adult population in Scotland reported taking an illicit substance within the last year (2014/15)</a:t>
            </a:r>
          </a:p>
        </p:txBody>
      </p:sp>
      <p:pic>
        <p:nvPicPr>
          <p:cNvPr id="10" name="Picture 9" descr="1in4 drugs graphic.png"/>
          <p:cNvPicPr>
            <a:picLocks noChangeAspect="1"/>
          </p:cNvPicPr>
          <p:nvPr/>
        </p:nvPicPr>
        <p:blipFill rotWithShape="1">
          <a:blip r:embed="rId2" cstate="print">
            <a:extLst>
              <a:ext uri="{28A0092B-C50C-407E-A947-70E740481C1C}">
                <a14:useLocalDpi xmlns:a14="http://schemas.microsoft.com/office/drawing/2010/main" val="0"/>
              </a:ext>
            </a:extLst>
          </a:blip>
          <a:srcRect r="9422"/>
          <a:stretch/>
        </p:blipFill>
        <p:spPr>
          <a:xfrm>
            <a:off x="5359400" y="1335234"/>
            <a:ext cx="4546600" cy="4633765"/>
          </a:xfrm>
          <a:prstGeom prst="rect">
            <a:avLst/>
          </a:prstGeom>
        </p:spPr>
      </p:pic>
    </p:spTree>
    <p:extLst>
      <p:ext uri="{BB962C8B-B14F-4D97-AF65-F5344CB8AC3E}">
        <p14:creationId xmlns:p14="http://schemas.microsoft.com/office/powerpoint/2010/main" val="25080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3890" y="987292"/>
            <a:ext cx="861822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IS THE PROBLEM</a:t>
            </a:r>
          </a:p>
          <a:p>
            <a:pPr>
              <a:lnSpc>
                <a:spcPts val="2400"/>
              </a:lnSpc>
            </a:pPr>
            <a:r>
              <a:rPr lang="en-US" sz="2000" cap="all" spc="54" dirty="0">
                <a:solidFill>
                  <a:schemeClr val="bg1"/>
                </a:solidFill>
                <a:latin typeface="Calibri"/>
                <a:cs typeface="Calibri"/>
              </a:rPr>
              <a:t>THAT WE ARE TRYING TO ADDRESS?</a:t>
            </a:r>
          </a:p>
        </p:txBody>
      </p:sp>
      <p:cxnSp>
        <p:nvCxnSpPr>
          <p:cNvPr id="4" name="Straight Connector 3"/>
          <p:cNvCxnSpPr/>
          <p:nvPr/>
        </p:nvCxnSpPr>
        <p:spPr>
          <a:xfrm>
            <a:off x="0" y="826101"/>
            <a:ext cx="1430867"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0944" y="4178319"/>
            <a:ext cx="4110566" cy="984629"/>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in Aberdeen are using substances such as heroin and benzodiazepines problematically (2016)</a:t>
            </a:r>
            <a:endParaRPr lang="en-GB" sz="2000" spc="22" dirty="0">
              <a:solidFill>
                <a:schemeClr val="accent6">
                  <a:lumMod val="50000"/>
                </a:schemeClr>
              </a:solidFill>
              <a:latin typeface="Calibri Light"/>
              <a:cs typeface="Calibri Light"/>
            </a:endParaRPr>
          </a:p>
        </p:txBody>
      </p:sp>
      <p:sp>
        <p:nvSpPr>
          <p:cNvPr id="6" name="Rectangle 5"/>
          <p:cNvSpPr/>
          <p:nvPr/>
        </p:nvSpPr>
        <p:spPr>
          <a:xfrm>
            <a:off x="540693" y="237119"/>
            <a:ext cx="988021" cy="523220"/>
          </a:xfrm>
          <a:prstGeom prst="rect">
            <a:avLst/>
          </a:prstGeom>
        </p:spPr>
        <p:txBody>
          <a:bodyPr wrap="none">
            <a:spAutoFit/>
          </a:bodyPr>
          <a:lstStyle/>
          <a:p>
            <a:r>
              <a:rPr lang="en-US" sz="2800" dirty="0">
                <a:solidFill>
                  <a:schemeClr val="bg1"/>
                </a:solidFill>
                <a:cs typeface="Calibri"/>
              </a:rPr>
              <a:t>NEED</a:t>
            </a:r>
            <a:endParaRPr lang="en-US" sz="2800" dirty="0">
              <a:solidFill>
                <a:schemeClr val="bg1"/>
              </a:solidFill>
            </a:endParaRPr>
          </a:p>
        </p:txBody>
      </p:sp>
      <p:sp>
        <p:nvSpPr>
          <p:cNvPr id="19" name="TextBox 18"/>
          <p:cNvSpPr txBox="1"/>
          <p:nvPr/>
        </p:nvSpPr>
        <p:spPr>
          <a:xfrm>
            <a:off x="476642" y="3477180"/>
            <a:ext cx="4213892" cy="720775"/>
          </a:xfrm>
          <a:prstGeom prst="rect">
            <a:avLst/>
          </a:prstGeom>
          <a:noFill/>
        </p:spPr>
        <p:txBody>
          <a:bodyPr wrap="square" rtlCol="0">
            <a:spAutoFit/>
          </a:bodyPr>
          <a:lstStyle/>
          <a:p>
            <a:pPr>
              <a:lnSpc>
                <a:spcPts val="4000"/>
              </a:lnSpc>
            </a:pPr>
            <a:r>
              <a:rPr lang="en-US" sz="7200" dirty="0">
                <a:solidFill>
                  <a:srgbClr val="EF6545"/>
                </a:solidFill>
              </a:rPr>
              <a:t>3,100 </a:t>
            </a:r>
            <a:r>
              <a:rPr lang="en-US" sz="4800" dirty="0">
                <a:solidFill>
                  <a:srgbClr val="EF6545"/>
                </a:solidFill>
              </a:rPr>
              <a:t>people</a:t>
            </a:r>
          </a:p>
        </p:txBody>
      </p:sp>
      <p:sp>
        <p:nvSpPr>
          <p:cNvPr id="9" name="TextBox 8"/>
          <p:cNvSpPr txBox="1"/>
          <p:nvPr/>
        </p:nvSpPr>
        <p:spPr>
          <a:xfrm>
            <a:off x="590943" y="2780896"/>
            <a:ext cx="3204222" cy="317779"/>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It is estimated that around</a:t>
            </a:r>
            <a:endParaRPr lang="en-GB" sz="2000" spc="22" dirty="0">
              <a:solidFill>
                <a:schemeClr val="accent6">
                  <a:lumMod val="50000"/>
                </a:schemeClr>
              </a:solidFill>
              <a:latin typeface="Calibri Light"/>
              <a:cs typeface="Calibri Light"/>
            </a:endParaRPr>
          </a:p>
        </p:txBody>
      </p:sp>
      <p:pic>
        <p:nvPicPr>
          <p:cNvPr id="7" name="Picture 6" descr="Drug user heroin.png"/>
          <p:cNvPicPr>
            <a:picLocks noChangeAspect="1"/>
          </p:cNvPicPr>
          <p:nvPr/>
        </p:nvPicPr>
        <p:blipFill rotWithShape="1">
          <a:blip r:embed="rId2" cstate="print">
            <a:extLst>
              <a:ext uri="{28A0092B-C50C-407E-A947-70E740481C1C}">
                <a14:useLocalDpi xmlns:a14="http://schemas.microsoft.com/office/drawing/2010/main" val="0"/>
              </a:ext>
            </a:extLst>
          </a:blip>
          <a:srcRect r="13232"/>
          <a:stretch/>
        </p:blipFill>
        <p:spPr>
          <a:xfrm>
            <a:off x="5594744" y="1337733"/>
            <a:ext cx="4311256" cy="4657683"/>
          </a:xfrm>
          <a:prstGeom prst="rect">
            <a:avLst/>
          </a:prstGeom>
        </p:spPr>
      </p:pic>
    </p:spTree>
    <p:extLst>
      <p:ext uri="{BB962C8B-B14F-4D97-AF65-F5344CB8AC3E}">
        <p14:creationId xmlns:p14="http://schemas.microsoft.com/office/powerpoint/2010/main" val="398308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3890" y="987292"/>
            <a:ext cx="861822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IS THE PROBLEM</a:t>
            </a:r>
          </a:p>
          <a:p>
            <a:pPr>
              <a:lnSpc>
                <a:spcPts val="2400"/>
              </a:lnSpc>
            </a:pPr>
            <a:r>
              <a:rPr lang="en-US" sz="2000" cap="all" spc="54" dirty="0">
                <a:solidFill>
                  <a:schemeClr val="bg1"/>
                </a:solidFill>
                <a:latin typeface="Calibri"/>
                <a:cs typeface="Calibri"/>
              </a:rPr>
              <a:t>THAT WE ARE TRYING TO ADDRESS?</a:t>
            </a:r>
          </a:p>
        </p:txBody>
      </p:sp>
      <p:cxnSp>
        <p:nvCxnSpPr>
          <p:cNvPr id="4" name="Straight Connector 3"/>
          <p:cNvCxnSpPr/>
          <p:nvPr/>
        </p:nvCxnSpPr>
        <p:spPr>
          <a:xfrm>
            <a:off x="0" y="826101"/>
            <a:ext cx="1430867"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5544" y="3763452"/>
            <a:ext cx="4726123" cy="329150"/>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deaths in Scotland last year,</a:t>
            </a:r>
            <a:endParaRPr lang="en-GB" sz="2000" spc="22" dirty="0">
              <a:solidFill>
                <a:schemeClr val="accent6">
                  <a:lumMod val="50000"/>
                </a:schemeClr>
              </a:solidFill>
              <a:latin typeface="Calibri Light"/>
              <a:cs typeface="Calibri Light"/>
            </a:endParaRPr>
          </a:p>
        </p:txBody>
      </p:sp>
      <p:sp>
        <p:nvSpPr>
          <p:cNvPr id="6" name="Rectangle 5"/>
          <p:cNvSpPr/>
          <p:nvPr/>
        </p:nvSpPr>
        <p:spPr>
          <a:xfrm>
            <a:off x="540693" y="237119"/>
            <a:ext cx="988021" cy="523220"/>
          </a:xfrm>
          <a:prstGeom prst="rect">
            <a:avLst/>
          </a:prstGeom>
        </p:spPr>
        <p:txBody>
          <a:bodyPr wrap="none">
            <a:spAutoFit/>
          </a:bodyPr>
          <a:lstStyle/>
          <a:p>
            <a:r>
              <a:rPr lang="en-US" sz="2800" dirty="0">
                <a:solidFill>
                  <a:schemeClr val="bg1"/>
                </a:solidFill>
                <a:cs typeface="Calibri"/>
              </a:rPr>
              <a:t>NEED</a:t>
            </a:r>
            <a:endParaRPr lang="en-US" sz="2800" dirty="0">
              <a:solidFill>
                <a:schemeClr val="bg1"/>
              </a:solidFill>
            </a:endParaRPr>
          </a:p>
        </p:txBody>
      </p:sp>
      <p:sp>
        <p:nvSpPr>
          <p:cNvPr id="19" name="TextBox 18"/>
          <p:cNvSpPr txBox="1"/>
          <p:nvPr/>
        </p:nvSpPr>
        <p:spPr>
          <a:xfrm>
            <a:off x="1797440" y="3138509"/>
            <a:ext cx="1589225" cy="673689"/>
          </a:xfrm>
          <a:prstGeom prst="rect">
            <a:avLst/>
          </a:prstGeom>
          <a:noFill/>
        </p:spPr>
        <p:txBody>
          <a:bodyPr wrap="square" rtlCol="0">
            <a:spAutoFit/>
          </a:bodyPr>
          <a:lstStyle/>
          <a:p>
            <a:pPr>
              <a:lnSpc>
                <a:spcPts val="4000"/>
              </a:lnSpc>
            </a:pPr>
            <a:r>
              <a:rPr lang="en-US" sz="6000" dirty="0">
                <a:solidFill>
                  <a:srgbClr val="EF6545"/>
                </a:solidFill>
              </a:rPr>
              <a:t>934</a:t>
            </a:r>
          </a:p>
        </p:txBody>
      </p:sp>
      <p:sp>
        <p:nvSpPr>
          <p:cNvPr id="9" name="TextBox 8"/>
          <p:cNvSpPr txBox="1"/>
          <p:nvPr/>
        </p:nvSpPr>
        <p:spPr>
          <a:xfrm>
            <a:off x="590943" y="3085690"/>
            <a:ext cx="4497524" cy="329150"/>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There were                       drug related</a:t>
            </a:r>
            <a:endParaRPr lang="en-GB" sz="2000" spc="22" dirty="0">
              <a:solidFill>
                <a:schemeClr val="accent6">
                  <a:lumMod val="50000"/>
                </a:schemeClr>
              </a:solidFill>
              <a:latin typeface="Calibri Light"/>
              <a:cs typeface="Calibri Light"/>
            </a:endParaRPr>
          </a:p>
        </p:txBody>
      </p:sp>
      <p:sp>
        <p:nvSpPr>
          <p:cNvPr id="11" name="TextBox 10"/>
          <p:cNvSpPr txBox="1"/>
          <p:nvPr/>
        </p:nvSpPr>
        <p:spPr>
          <a:xfrm>
            <a:off x="3439972" y="3570330"/>
            <a:ext cx="1115091" cy="673689"/>
          </a:xfrm>
          <a:prstGeom prst="rect">
            <a:avLst/>
          </a:prstGeom>
          <a:noFill/>
        </p:spPr>
        <p:txBody>
          <a:bodyPr wrap="square" rtlCol="0">
            <a:spAutoFit/>
          </a:bodyPr>
          <a:lstStyle/>
          <a:p>
            <a:pPr>
              <a:lnSpc>
                <a:spcPts val="4000"/>
              </a:lnSpc>
            </a:pPr>
            <a:r>
              <a:rPr lang="en-US" sz="6000" dirty="0">
                <a:solidFill>
                  <a:srgbClr val="EF6545"/>
                </a:solidFill>
              </a:rPr>
              <a:t>85</a:t>
            </a:r>
          </a:p>
        </p:txBody>
      </p:sp>
      <p:sp>
        <p:nvSpPr>
          <p:cNvPr id="15" name="TextBox 14"/>
          <p:cNvSpPr txBox="1"/>
          <p:nvPr/>
        </p:nvSpPr>
        <p:spPr>
          <a:xfrm>
            <a:off x="541867" y="4288397"/>
            <a:ext cx="4825999" cy="329150"/>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deaths took place in Grampian with</a:t>
            </a:r>
            <a:endParaRPr lang="en-GB" sz="2000" spc="22" dirty="0">
              <a:solidFill>
                <a:schemeClr val="accent6">
                  <a:lumMod val="50000"/>
                </a:schemeClr>
              </a:solidFill>
              <a:latin typeface="Calibri Light"/>
              <a:cs typeface="Calibri Light"/>
            </a:endParaRPr>
          </a:p>
        </p:txBody>
      </p:sp>
      <p:sp>
        <p:nvSpPr>
          <p:cNvPr id="18" name="TextBox 17"/>
          <p:cNvSpPr txBox="1"/>
          <p:nvPr/>
        </p:nvSpPr>
        <p:spPr>
          <a:xfrm>
            <a:off x="541867" y="4974893"/>
            <a:ext cx="4825999" cy="1318053"/>
          </a:xfrm>
          <a:prstGeom prst="rect">
            <a:avLst/>
          </a:prstGeom>
          <a:noFill/>
        </p:spPr>
        <p:txBody>
          <a:bodyPr wrap="square" lIns="0" tIns="0" rIns="0" bIns="0" rtlCol="0">
            <a:spAutoFit/>
          </a:bodyPr>
          <a:lstStyle/>
          <a:p>
            <a:pPr>
              <a:lnSpc>
                <a:spcPts val="2600"/>
              </a:lnSpc>
              <a:spcAft>
                <a:spcPts val="600"/>
              </a:spcAft>
            </a:pPr>
            <a:r>
              <a:rPr lang="en-US" sz="6000" dirty="0">
                <a:solidFill>
                  <a:srgbClr val="EF6545"/>
                </a:solidFill>
                <a:cs typeface="Calibri"/>
              </a:rPr>
              <a:t>54</a:t>
            </a:r>
            <a:r>
              <a:rPr lang="en-US" sz="2000" dirty="0">
                <a:solidFill>
                  <a:schemeClr val="accent6">
                    <a:lumMod val="50000"/>
                  </a:schemeClr>
                </a:solidFill>
                <a:cs typeface="Calibri"/>
              </a:rPr>
              <a:t> of these within Aberdeen City, which has the fourth highest death rate in Scotland.  </a:t>
            </a:r>
            <a:r>
              <a:rPr lang="en-US" sz="2000" b="1" i="1" dirty="0">
                <a:solidFill>
                  <a:schemeClr val="accent6">
                    <a:lumMod val="50000"/>
                  </a:schemeClr>
                </a:solidFill>
                <a:cs typeface="Calibri"/>
              </a:rPr>
              <a:t>Drug Deaths have been rising year on year.  All are unnecessary and totally preventable</a:t>
            </a:r>
            <a:endParaRPr lang="en-GB" sz="2000" spc="22" dirty="0">
              <a:solidFill>
                <a:schemeClr val="accent6">
                  <a:lumMod val="50000"/>
                </a:schemeClr>
              </a:solidFill>
              <a:latin typeface="Calibri Light"/>
              <a:cs typeface="Calibri Light"/>
            </a:endParaRPr>
          </a:p>
        </p:txBody>
      </p:sp>
      <p:pic>
        <p:nvPicPr>
          <p:cNvPr id="12" name="Picture 11">
            <a:extLst>
              <a:ext uri="{FF2B5EF4-FFF2-40B4-BE49-F238E27FC236}">
                <a16:creationId xmlns:a16="http://schemas.microsoft.com/office/drawing/2014/main" id="{2C9DD770-941E-4978-B3E1-353EFAF48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472" y="2387868"/>
            <a:ext cx="3401950" cy="2364924"/>
          </a:xfrm>
          <a:prstGeom prst="rect">
            <a:avLst/>
          </a:prstGeom>
        </p:spPr>
      </p:pic>
      <p:pic>
        <p:nvPicPr>
          <p:cNvPr id="16" name="Picture 15">
            <a:extLst>
              <a:ext uri="{FF2B5EF4-FFF2-40B4-BE49-F238E27FC236}">
                <a16:creationId xmlns:a16="http://schemas.microsoft.com/office/drawing/2014/main" id="{E85EF41D-57C0-413A-869E-CA66D9B9E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524" y="5206893"/>
            <a:ext cx="2987609" cy="990750"/>
          </a:xfrm>
          <a:prstGeom prst="rect">
            <a:avLst/>
          </a:prstGeom>
        </p:spPr>
      </p:pic>
    </p:spTree>
    <p:extLst>
      <p:ext uri="{BB962C8B-B14F-4D97-AF65-F5344CB8AC3E}">
        <p14:creationId xmlns:p14="http://schemas.microsoft.com/office/powerpoint/2010/main" val="18942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3890" y="987292"/>
            <a:ext cx="861822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IS THE PROBLEM</a:t>
            </a:r>
          </a:p>
          <a:p>
            <a:pPr>
              <a:lnSpc>
                <a:spcPts val="2400"/>
              </a:lnSpc>
            </a:pPr>
            <a:r>
              <a:rPr lang="en-US" sz="2000" cap="all" spc="54" dirty="0">
                <a:solidFill>
                  <a:schemeClr val="bg1"/>
                </a:solidFill>
                <a:latin typeface="Calibri"/>
                <a:cs typeface="Calibri"/>
              </a:rPr>
              <a:t>THAT WE ARE TRYING TO ADDRESS?</a:t>
            </a:r>
          </a:p>
        </p:txBody>
      </p:sp>
      <p:cxnSp>
        <p:nvCxnSpPr>
          <p:cNvPr id="4" name="Straight Connector 3"/>
          <p:cNvCxnSpPr/>
          <p:nvPr/>
        </p:nvCxnSpPr>
        <p:spPr>
          <a:xfrm>
            <a:off x="0" y="826101"/>
            <a:ext cx="1430867"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0944" y="4576250"/>
            <a:ext cx="4110566" cy="329150"/>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per annum in Scotland</a:t>
            </a:r>
            <a:endParaRPr lang="en-GB" sz="2000" spc="22" dirty="0">
              <a:solidFill>
                <a:schemeClr val="accent6">
                  <a:lumMod val="50000"/>
                </a:schemeClr>
              </a:solidFill>
              <a:latin typeface="Calibri Light"/>
              <a:cs typeface="Calibri Light"/>
            </a:endParaRPr>
          </a:p>
        </p:txBody>
      </p:sp>
      <p:sp>
        <p:nvSpPr>
          <p:cNvPr id="6" name="Rectangle 5"/>
          <p:cNvSpPr/>
          <p:nvPr/>
        </p:nvSpPr>
        <p:spPr>
          <a:xfrm>
            <a:off x="540693" y="237119"/>
            <a:ext cx="988021" cy="523220"/>
          </a:xfrm>
          <a:prstGeom prst="rect">
            <a:avLst/>
          </a:prstGeom>
        </p:spPr>
        <p:txBody>
          <a:bodyPr wrap="none">
            <a:spAutoFit/>
          </a:bodyPr>
          <a:lstStyle/>
          <a:p>
            <a:r>
              <a:rPr lang="en-US" sz="2800" dirty="0">
                <a:solidFill>
                  <a:schemeClr val="bg1"/>
                </a:solidFill>
                <a:cs typeface="Calibri"/>
              </a:rPr>
              <a:t>NEED</a:t>
            </a:r>
            <a:endParaRPr lang="en-US" sz="2800" dirty="0">
              <a:solidFill>
                <a:schemeClr val="bg1"/>
              </a:solidFill>
            </a:endParaRPr>
          </a:p>
        </p:txBody>
      </p:sp>
      <p:sp>
        <p:nvSpPr>
          <p:cNvPr id="19" name="TextBox 18"/>
          <p:cNvSpPr txBox="1"/>
          <p:nvPr/>
        </p:nvSpPr>
        <p:spPr>
          <a:xfrm>
            <a:off x="476641" y="3934381"/>
            <a:ext cx="5043625" cy="720775"/>
          </a:xfrm>
          <a:prstGeom prst="rect">
            <a:avLst/>
          </a:prstGeom>
          <a:noFill/>
        </p:spPr>
        <p:txBody>
          <a:bodyPr wrap="square" rtlCol="0">
            <a:spAutoFit/>
          </a:bodyPr>
          <a:lstStyle/>
          <a:p>
            <a:pPr>
              <a:lnSpc>
                <a:spcPts val="4000"/>
              </a:lnSpc>
            </a:pPr>
            <a:r>
              <a:rPr lang="en-US" sz="7200" dirty="0">
                <a:solidFill>
                  <a:srgbClr val="EF6545"/>
                </a:solidFill>
              </a:rPr>
              <a:t>£3.5 billion </a:t>
            </a:r>
          </a:p>
        </p:txBody>
      </p:sp>
      <p:sp>
        <p:nvSpPr>
          <p:cNvPr id="9" name="TextBox 8"/>
          <p:cNvSpPr txBox="1"/>
          <p:nvPr/>
        </p:nvSpPr>
        <p:spPr>
          <a:xfrm>
            <a:off x="609601" y="2476819"/>
            <a:ext cx="4343399" cy="984629"/>
          </a:xfrm>
          <a:prstGeom prst="rect">
            <a:avLst/>
          </a:prstGeom>
          <a:noFill/>
        </p:spPr>
        <p:txBody>
          <a:bodyPr wrap="square" lIns="0" tIns="0" rIns="0" bIns="0" rtlCol="0">
            <a:spAutoFit/>
          </a:bodyPr>
          <a:lstStyle/>
          <a:p>
            <a:pPr>
              <a:lnSpc>
                <a:spcPts val="2600"/>
              </a:lnSpc>
              <a:spcAft>
                <a:spcPts val="600"/>
              </a:spcAft>
            </a:pPr>
            <a:r>
              <a:rPr lang="en-US" sz="2000" dirty="0">
                <a:solidFill>
                  <a:schemeClr val="accent6">
                    <a:lumMod val="50000"/>
                  </a:schemeClr>
                </a:solidFill>
                <a:cs typeface="Calibri"/>
              </a:rPr>
              <a:t>The full estimated impact on health, social, family and communities costs of drug use is</a:t>
            </a:r>
            <a:endParaRPr lang="en-GB" sz="2000" spc="22" dirty="0">
              <a:solidFill>
                <a:schemeClr val="accent6">
                  <a:lumMod val="50000"/>
                </a:schemeClr>
              </a:solidFill>
              <a:latin typeface="Calibri Light"/>
              <a:cs typeface="Calibri Light"/>
            </a:endParaRPr>
          </a:p>
        </p:txBody>
      </p:sp>
      <p:pic>
        <p:nvPicPr>
          <p:cNvPr id="2" name="Picture 1" descr="scotland map.png"/>
          <p:cNvPicPr>
            <a:picLocks noChangeAspect="1"/>
          </p:cNvPicPr>
          <p:nvPr/>
        </p:nvPicPr>
        <p:blipFill rotWithShape="1">
          <a:blip r:embed="rId2" cstate="print">
            <a:extLst>
              <a:ext uri="{28A0092B-C50C-407E-A947-70E740481C1C}">
                <a14:useLocalDpi xmlns:a14="http://schemas.microsoft.com/office/drawing/2010/main" val="0"/>
              </a:ext>
            </a:extLst>
          </a:blip>
          <a:srcRect l="-2901" r="9905"/>
          <a:stretch/>
        </p:blipFill>
        <p:spPr>
          <a:xfrm>
            <a:off x="5562601" y="1413934"/>
            <a:ext cx="4343399" cy="4670552"/>
          </a:xfrm>
          <a:prstGeom prst="rect">
            <a:avLst/>
          </a:prstGeom>
        </p:spPr>
      </p:pic>
    </p:spTree>
    <p:extLst>
      <p:ext uri="{BB962C8B-B14F-4D97-AF65-F5344CB8AC3E}">
        <p14:creationId xmlns:p14="http://schemas.microsoft.com/office/powerpoint/2010/main" val="410309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906000" cy="1823040"/>
          </a:xfrm>
          <a:prstGeom prst="rect">
            <a:avLst/>
          </a:prstGeom>
          <a:solidFill>
            <a:schemeClr val="accent6">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0" y="826101"/>
            <a:ext cx="2175933" cy="0"/>
          </a:xfrm>
          <a:prstGeom prst="line">
            <a:avLst/>
          </a:prstGeom>
          <a:ln w="19050" cmpd="sng">
            <a:solidFill>
              <a:srgbClr val="EDB009"/>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0693" y="237119"/>
            <a:ext cx="1956974" cy="523220"/>
          </a:xfrm>
          <a:prstGeom prst="rect">
            <a:avLst/>
          </a:prstGeom>
        </p:spPr>
        <p:txBody>
          <a:bodyPr wrap="square">
            <a:spAutoFit/>
          </a:bodyPr>
          <a:lstStyle/>
          <a:p>
            <a:r>
              <a:rPr lang="en-US" sz="2800" dirty="0">
                <a:solidFill>
                  <a:schemeClr val="bg1"/>
                </a:solidFill>
                <a:cs typeface="Calibri"/>
              </a:rPr>
              <a:t>ACTIVITIES</a:t>
            </a:r>
            <a:endParaRPr lang="en-US" sz="2800" dirty="0">
              <a:solidFill>
                <a:schemeClr val="bg1"/>
              </a:solidFill>
            </a:endParaRPr>
          </a:p>
        </p:txBody>
      </p:sp>
      <p:sp>
        <p:nvSpPr>
          <p:cNvPr id="27" name="TextBox 26"/>
          <p:cNvSpPr txBox="1"/>
          <p:nvPr/>
        </p:nvSpPr>
        <p:spPr>
          <a:xfrm>
            <a:off x="643890" y="987292"/>
            <a:ext cx="4842510" cy="615553"/>
          </a:xfrm>
          <a:prstGeom prst="rect">
            <a:avLst/>
          </a:prstGeom>
          <a:noFill/>
        </p:spPr>
        <p:txBody>
          <a:bodyPr wrap="square" lIns="0" tIns="0" rIns="0" bIns="0" rtlCol="0">
            <a:spAutoFit/>
          </a:bodyPr>
          <a:lstStyle/>
          <a:p>
            <a:pPr>
              <a:lnSpc>
                <a:spcPts val="2400"/>
              </a:lnSpc>
            </a:pPr>
            <a:r>
              <a:rPr lang="en-US" sz="2000" cap="all" spc="54" dirty="0">
                <a:solidFill>
                  <a:schemeClr val="bg1"/>
                </a:solidFill>
                <a:latin typeface="Calibri"/>
                <a:cs typeface="Calibri"/>
              </a:rPr>
              <a:t>WHAT ARE WE DOING</a:t>
            </a:r>
          </a:p>
          <a:p>
            <a:pPr>
              <a:lnSpc>
                <a:spcPts val="2400"/>
              </a:lnSpc>
            </a:pPr>
            <a:r>
              <a:rPr lang="en-US" sz="2000" cap="all" spc="54" dirty="0">
                <a:solidFill>
                  <a:schemeClr val="bg1"/>
                </a:solidFill>
                <a:latin typeface="Calibri"/>
                <a:cs typeface="Calibri"/>
              </a:rPr>
              <a:t>TO ADDRESS THIS?</a:t>
            </a:r>
          </a:p>
        </p:txBody>
      </p:sp>
      <p:sp>
        <p:nvSpPr>
          <p:cNvPr id="13" name="TextBox 12"/>
          <p:cNvSpPr txBox="1"/>
          <p:nvPr/>
        </p:nvSpPr>
        <p:spPr>
          <a:xfrm>
            <a:off x="1137523" y="2342040"/>
            <a:ext cx="5520268" cy="808298"/>
          </a:xfrm>
          <a:prstGeom prst="rect">
            <a:avLst/>
          </a:prstGeom>
          <a:noFill/>
        </p:spPr>
        <p:txBody>
          <a:bodyPr wrap="square" lIns="0" tIns="0" rIns="0" bIns="0" rtlCol="0">
            <a:spAutoFit/>
          </a:bodyPr>
          <a:lstStyle/>
          <a:p>
            <a:pPr>
              <a:lnSpc>
                <a:spcPts val="2100"/>
              </a:lnSpc>
              <a:spcAft>
                <a:spcPts val="600"/>
              </a:spcAft>
            </a:pPr>
            <a:r>
              <a:rPr lang="en-US" sz="2000" dirty="0">
                <a:solidFill>
                  <a:schemeClr val="accent6">
                    <a:lumMod val="50000"/>
                  </a:schemeClr>
                </a:solidFill>
                <a:cs typeface="Calibri"/>
              </a:rPr>
              <a:t>Established in 1986, ADA has developed effective services to respond to emerging local substance use issues</a:t>
            </a:r>
            <a:endParaRPr lang="en-GB" sz="2000" spc="22" dirty="0">
              <a:solidFill>
                <a:schemeClr val="accent6">
                  <a:lumMod val="50000"/>
                </a:schemeClr>
              </a:solidFill>
              <a:latin typeface="Calibri Light"/>
              <a:cs typeface="Calibri Light"/>
            </a:endParaRPr>
          </a:p>
        </p:txBody>
      </p:sp>
      <p:sp>
        <p:nvSpPr>
          <p:cNvPr id="14" name="TextBox 13"/>
          <p:cNvSpPr txBox="1"/>
          <p:nvPr/>
        </p:nvSpPr>
        <p:spPr>
          <a:xfrm>
            <a:off x="1151466" y="3142462"/>
            <a:ext cx="6223001" cy="1077603"/>
          </a:xfrm>
          <a:prstGeom prst="rect">
            <a:avLst/>
          </a:prstGeom>
          <a:noFill/>
        </p:spPr>
        <p:txBody>
          <a:bodyPr wrap="square" lIns="0" tIns="0" rIns="0" bIns="0" rtlCol="0">
            <a:spAutoFit/>
          </a:bodyPr>
          <a:lstStyle/>
          <a:p>
            <a:pPr>
              <a:lnSpc>
                <a:spcPts val="2100"/>
              </a:lnSpc>
              <a:spcAft>
                <a:spcPts val="600"/>
              </a:spcAft>
            </a:pPr>
            <a:r>
              <a:rPr lang="en-US" sz="2000" dirty="0">
                <a:solidFill>
                  <a:schemeClr val="accent6">
                    <a:lumMod val="50000"/>
                  </a:schemeClr>
                </a:solidFill>
                <a:cs typeface="Calibri"/>
              </a:rPr>
              <a:t>Our services improve the quality of life of individuals, families and communities by educating people to prevent harms occurring, helping people reduce harms and promote recovery throughout the North East</a:t>
            </a:r>
            <a:endParaRPr lang="en-GB" sz="2000" spc="22" dirty="0">
              <a:solidFill>
                <a:schemeClr val="accent6">
                  <a:lumMod val="50000"/>
                </a:schemeClr>
              </a:solidFill>
              <a:latin typeface="Calibri Light"/>
              <a:cs typeface="Calibri Light"/>
            </a:endParaRPr>
          </a:p>
        </p:txBody>
      </p:sp>
      <p:sp>
        <p:nvSpPr>
          <p:cNvPr id="15" name="TextBox 14"/>
          <p:cNvSpPr txBox="1"/>
          <p:nvPr/>
        </p:nvSpPr>
        <p:spPr>
          <a:xfrm>
            <a:off x="1168399" y="4212049"/>
            <a:ext cx="6087534" cy="808298"/>
          </a:xfrm>
          <a:prstGeom prst="rect">
            <a:avLst/>
          </a:prstGeom>
          <a:noFill/>
        </p:spPr>
        <p:txBody>
          <a:bodyPr wrap="square" lIns="0" tIns="0" rIns="0" bIns="0" rtlCol="0">
            <a:spAutoFit/>
          </a:bodyPr>
          <a:lstStyle/>
          <a:p>
            <a:pPr>
              <a:lnSpc>
                <a:spcPts val="2100"/>
              </a:lnSpc>
              <a:spcAft>
                <a:spcPts val="600"/>
              </a:spcAft>
            </a:pPr>
            <a:r>
              <a:rPr lang="en-US" sz="2000" dirty="0">
                <a:solidFill>
                  <a:schemeClr val="accent6">
                    <a:lumMod val="50000"/>
                  </a:schemeClr>
                </a:solidFill>
                <a:cs typeface="Calibri"/>
              </a:rPr>
              <a:t>Our local knowledge, expertise and credibility along with our diverse partnerships, enables us to enhance our positive impact for service users</a:t>
            </a:r>
            <a:endParaRPr lang="en-GB" sz="2000" spc="22" dirty="0">
              <a:solidFill>
                <a:schemeClr val="accent6">
                  <a:lumMod val="50000"/>
                </a:schemeClr>
              </a:solidFill>
              <a:latin typeface="Calibri Light"/>
              <a:cs typeface="Calibri Light"/>
            </a:endParaRPr>
          </a:p>
        </p:txBody>
      </p:sp>
      <p:sp>
        <p:nvSpPr>
          <p:cNvPr id="8" name="Oval 7"/>
          <p:cNvSpPr/>
          <p:nvPr/>
        </p:nvSpPr>
        <p:spPr>
          <a:xfrm>
            <a:off x="829733" y="2419139"/>
            <a:ext cx="130136" cy="122767"/>
          </a:xfrm>
          <a:prstGeom prst="ellipse">
            <a:avLst/>
          </a:prstGeom>
          <a:solidFill>
            <a:schemeClr val="bg1"/>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29733" y="3181144"/>
            <a:ext cx="122767" cy="122767"/>
          </a:xfrm>
          <a:prstGeom prst="ellipse">
            <a:avLst/>
          </a:prstGeom>
          <a:solidFill>
            <a:schemeClr val="bg1"/>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29733" y="4252180"/>
            <a:ext cx="122767" cy="122767"/>
          </a:xfrm>
          <a:prstGeom prst="ellipse">
            <a:avLst/>
          </a:prstGeom>
          <a:solidFill>
            <a:schemeClr val="bg1"/>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151466" y="5056513"/>
            <a:ext cx="5943601" cy="1077603"/>
          </a:xfrm>
          <a:prstGeom prst="rect">
            <a:avLst/>
          </a:prstGeom>
          <a:noFill/>
        </p:spPr>
        <p:txBody>
          <a:bodyPr wrap="square" lIns="0" tIns="0" rIns="0" bIns="0" rtlCol="0">
            <a:spAutoFit/>
          </a:bodyPr>
          <a:lstStyle/>
          <a:p>
            <a:pPr>
              <a:lnSpc>
                <a:spcPts val="2100"/>
              </a:lnSpc>
              <a:spcAft>
                <a:spcPts val="600"/>
              </a:spcAft>
            </a:pPr>
            <a:r>
              <a:rPr lang="en-US" sz="2000" dirty="0">
                <a:solidFill>
                  <a:schemeClr val="accent6">
                    <a:lumMod val="50000"/>
                  </a:schemeClr>
                </a:solidFill>
                <a:cs typeface="Calibri"/>
              </a:rPr>
              <a:t>We deliver immediate access to services via our 7 day a week service where advice and support is given, and then referrals to other parts of the service for more in depth work as required </a:t>
            </a:r>
            <a:endParaRPr lang="en-GB" sz="2000" spc="22" dirty="0">
              <a:solidFill>
                <a:schemeClr val="accent6">
                  <a:lumMod val="50000"/>
                </a:schemeClr>
              </a:solidFill>
              <a:latin typeface="Calibri Light"/>
              <a:cs typeface="Calibri Light"/>
            </a:endParaRPr>
          </a:p>
        </p:txBody>
      </p:sp>
      <p:sp>
        <p:nvSpPr>
          <p:cNvPr id="40" name="Oval 39"/>
          <p:cNvSpPr/>
          <p:nvPr/>
        </p:nvSpPr>
        <p:spPr>
          <a:xfrm>
            <a:off x="829733" y="5056513"/>
            <a:ext cx="122767" cy="122767"/>
          </a:xfrm>
          <a:prstGeom prst="ellipse">
            <a:avLst/>
          </a:prstGeom>
          <a:solidFill>
            <a:schemeClr val="bg1"/>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a:off x="7433733" y="950268"/>
            <a:ext cx="1684868" cy="2156998"/>
            <a:chOff x="7899399" y="1158304"/>
            <a:chExt cx="1244602" cy="1593362"/>
          </a:xfrm>
        </p:grpSpPr>
        <p:grpSp>
          <p:nvGrpSpPr>
            <p:cNvPr id="42" name="Group 41"/>
            <p:cNvGrpSpPr/>
            <p:nvPr/>
          </p:nvGrpSpPr>
          <p:grpSpPr>
            <a:xfrm>
              <a:off x="7899399" y="1158304"/>
              <a:ext cx="1244602" cy="1593362"/>
              <a:chOff x="618066" y="5264638"/>
              <a:chExt cx="1244602" cy="1593362"/>
            </a:xfrm>
          </p:grpSpPr>
          <p:sp>
            <p:nvSpPr>
              <p:cNvPr id="43" name="Rectangle 42"/>
              <p:cNvSpPr/>
              <p:nvPr/>
            </p:nvSpPr>
            <p:spPr>
              <a:xfrm>
                <a:off x="618068" y="5852746"/>
                <a:ext cx="1244600" cy="10052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18066" y="5264638"/>
                <a:ext cx="1244601" cy="124460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5" name="Picture 44" descr="Master_ADA_Logo_Tex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0633" y="1258240"/>
              <a:ext cx="1028700" cy="1279558"/>
            </a:xfrm>
            <a:prstGeom prst="rect">
              <a:avLst/>
            </a:prstGeom>
          </p:spPr>
        </p:pic>
      </p:grpSp>
    </p:spTree>
    <p:extLst>
      <p:ext uri="{BB962C8B-B14F-4D97-AF65-F5344CB8AC3E}">
        <p14:creationId xmlns:p14="http://schemas.microsoft.com/office/powerpoint/2010/main" val="3387739147"/>
      </p:ext>
    </p:extLst>
  </p:cSld>
  <p:clrMapOvr>
    <a:masterClrMapping/>
  </p:clrMapOvr>
</p:sld>
</file>

<file path=ppt/theme/theme1.xml><?xml version="1.0" encoding="utf-8"?>
<a:theme xmlns:a="http://schemas.openxmlformats.org/drawingml/2006/main" name="Office Theme">
  <a:themeElements>
    <a:clrScheme name="17-Light Blue Business Proposal">
      <a:dk1>
        <a:sysClr val="windowText" lastClr="000000"/>
      </a:dk1>
      <a:lt1>
        <a:sysClr val="window" lastClr="FFFFFF"/>
      </a:lt1>
      <a:dk2>
        <a:srgbClr val="000000"/>
      </a:dk2>
      <a:lt2>
        <a:srgbClr val="E7E6E6"/>
      </a:lt2>
      <a:accent1>
        <a:srgbClr val="4B5050"/>
      </a:accent1>
      <a:accent2>
        <a:srgbClr val="53C8D2"/>
      </a:accent2>
      <a:accent3>
        <a:srgbClr val="6E7378"/>
      </a:accent3>
      <a:accent4>
        <a:srgbClr val="91969B"/>
      </a:accent4>
      <a:accent5>
        <a:srgbClr val="AAAFB4"/>
      </a:accent5>
      <a:accent6>
        <a:srgbClr val="DCE1E6"/>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11169</TotalTime>
  <Words>1248</Words>
  <Application>Microsoft Office PowerPoint</Application>
  <PresentationFormat>A4 Paper (210x297 mm)</PresentationFormat>
  <Paragraphs>126</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Lato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c:creator>
  <cp:lastModifiedBy>Andy Imray</cp:lastModifiedBy>
  <cp:revision>1283</cp:revision>
  <dcterms:created xsi:type="dcterms:W3CDTF">2015-05-25T12:45:08Z</dcterms:created>
  <dcterms:modified xsi:type="dcterms:W3CDTF">2019-02-12T09:56:43Z</dcterms:modified>
</cp:coreProperties>
</file>